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4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238" autoAdjust="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1368DA-D9BB-4F28-981C-271BA63DC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55FA30-2D1F-4F85-A68F-08A795962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9E6F11-3DCD-4DAD-83D7-6C7C7009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AEA8F0-B73A-4823-B08D-E672CEB0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2C2CD9-BF5E-4CCF-9639-0137B9C33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30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BD15C5-EE2A-48C3-9DAB-8CD2C68AE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F0372D-E4A5-4CD8-B266-FB03AA498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D3A416-E259-4B4A-B77C-8371A1F2D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522E6F-DF9B-46F0-B0F3-F5577802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AA677E-57ED-43D9-821E-909B415C6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45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ADCABD-0F53-4B34-B5A9-A6DEA4DC7B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19D12B7-10E9-4352-984E-2B9DD7389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02E547-4B90-4026-A544-0B449CD9C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31D06-4AB8-4A07-96D4-FE9ABEB89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80BDB6-AF30-4B50-A765-1AB82271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20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E2EC57-617C-40E5-8FC5-E5530A1E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14A5D5-39AC-42F3-85CE-2CB3A6C89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5A17FF-3452-4A7A-AB9D-38DE6B22D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A408A5-68FB-4842-9C86-4B28C85B8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024F09-5144-44F3-82BA-D39EBD35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7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0A24AA-4DE2-4854-B116-9BB45C930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A698D8-67E1-438D-98B8-6042961FA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A8297C-800F-4FEE-A839-04047FD36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1E456-1EE7-47DD-9445-5400B82FF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2F0C4C-E61C-4F27-BB12-6D9C65D64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09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547C6D-58B7-48C7-A68D-461714EF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FEE068-5BBF-430C-95EB-15FB948776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75DC4A-30A2-4CB3-957D-6290CE182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F3E6DA-FAA3-42DA-9533-BD598372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5B0AA5-CFEF-4DBB-9F25-C95B3D562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845088-5957-4A31-925B-77E8D2A09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35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B0BBBF-900E-4A43-9AF2-3515C04EC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8A17EE-1797-4E98-9161-DECE1ED81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95F6C3-9F94-4D20-98AA-EFA5BDCED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08BF306-05E4-4AA8-91F4-09668EC73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A517265-0F6E-46F1-8C67-A3F2947BAD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165490-F72F-41DF-9245-A5BFE3301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2AD96A6-0C7E-4129-97CF-975D24CC3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4E15750-6DC6-4DF7-B3B5-1E591215D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63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A65CE0-31AE-4989-89D0-971E0EE11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EA04DD-F10B-4878-878A-334182A06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00474E-C1FE-4528-84F3-9D5F738A8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94690D-81DB-4197-A563-B78BD7F27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25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831CE6A-253E-4FD4-8E91-6D3E485B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DE61DEF-3390-4138-AB22-FF3AB1B9E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9EAEC9-6E81-4FB1-9AD8-691FF5F1D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0C16A-0CE4-488B-9DF3-0E9B6FF90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FD1FB0-E6EE-4FF3-8A81-4319CC08F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03FBE7-0A55-4117-A221-765EBB723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D25EA4-551B-4BE6-97C4-BEE317E2D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EA8B12-A852-4A40-BA81-F55D0E759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7EAD91-87E9-4ABA-BBC7-DC02AC53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95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5EDE9-8B50-4084-BB79-26BBD00B4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4A589A4-417D-4783-805E-4E47159A9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CF628C-6363-4B66-8C8F-177521EF0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2F66F3-19A7-46D9-8C34-5FBB368F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3144B7-AA1F-4413-9CDE-9D8EA463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CBD134-2A59-4900-AE90-B84D1DBF4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16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A775126-3071-4F40-A502-31ED56A2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70CF11-3034-49CC-A9BD-31850013D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60CEF5-FD6B-4DA4-B67E-A28CDD033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5C65B-1815-47A2-816D-7493197A70A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B9CD1D-E1CE-45C4-B828-DE1CE2771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108D76-8AE6-4FDF-BF4C-B2A5B914B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0A76C-6834-4D6E-B90A-FB32A0F579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3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7800" y="80250"/>
            <a:ext cx="660400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solidFill>
                  <a:srgbClr val="AF4D97"/>
                </a:solidFill>
              </a:rPr>
              <a:t>UFR </a:t>
            </a:r>
            <a:r>
              <a:rPr sz="2800" b="1" spc="-5" dirty="0">
                <a:solidFill>
                  <a:srgbClr val="AF4D97"/>
                </a:solidFill>
              </a:rPr>
              <a:t>TEMPS </a:t>
            </a:r>
            <a:r>
              <a:rPr sz="2800" b="1" dirty="0">
                <a:solidFill>
                  <a:srgbClr val="AF4D97"/>
                </a:solidFill>
              </a:rPr>
              <a:t>ET </a:t>
            </a:r>
            <a:r>
              <a:rPr sz="2800" b="1" spc="-15" dirty="0">
                <a:solidFill>
                  <a:srgbClr val="AF4D97"/>
                </a:solidFill>
              </a:rPr>
              <a:t>TERRITOIRES</a:t>
            </a:r>
            <a:r>
              <a:rPr sz="2800" b="1" spc="-114" dirty="0">
                <a:solidFill>
                  <a:srgbClr val="AF4D97"/>
                </a:solidFill>
              </a:rPr>
              <a:t> </a:t>
            </a:r>
            <a:r>
              <a:rPr sz="2800" b="1" dirty="0">
                <a:solidFill>
                  <a:srgbClr val="AF4D97"/>
                </a:solidFill>
              </a:rPr>
              <a:t>(T&amp;T)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18609" y="526425"/>
            <a:ext cx="219138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latin typeface="Calibri"/>
                <a:cs typeface="Calibri"/>
              </a:rPr>
              <a:t>Yannis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GOURDON</a:t>
            </a:r>
            <a:endParaRPr sz="16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Doyen </a:t>
            </a:r>
            <a:r>
              <a:rPr sz="1400" b="1" spc="-30" dirty="0">
                <a:latin typeface="Calibri"/>
                <a:cs typeface="Calibri"/>
              </a:rPr>
              <a:t>V.238 </a:t>
            </a:r>
            <a:r>
              <a:rPr sz="1400" b="1" dirty="0">
                <a:latin typeface="Calibri"/>
                <a:cs typeface="Calibri"/>
              </a:rPr>
              <a:t>/ </a:t>
            </a:r>
            <a:r>
              <a:rPr sz="1400" b="1" spc="-5" dirty="0">
                <a:latin typeface="Calibri"/>
                <a:cs typeface="Calibri"/>
              </a:rPr>
              <a:t>GAI.120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(4421)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53875" y="1114775"/>
            <a:ext cx="198628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fr-FR" sz="1600" b="1" spc="-5" dirty="0">
                <a:highlight>
                  <a:srgbClr val="FFFF00"/>
                </a:highlight>
                <a:latin typeface="Calibri"/>
                <a:cs typeface="Calibri"/>
              </a:rPr>
              <a:t> x </a:t>
            </a:r>
            <a:r>
              <a:rPr lang="fr-FR" sz="1600" b="1" spc="-5" dirty="0" err="1">
                <a:highlight>
                  <a:srgbClr val="FFFF00"/>
                </a:highlight>
                <a:latin typeface="Calibri"/>
                <a:cs typeface="Calibri"/>
              </a:rPr>
              <a:t>x</a:t>
            </a:r>
            <a:r>
              <a:rPr lang="fr-FR" sz="1600" b="1" spc="-5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lang="fr-FR" sz="1600" b="1" spc="-5" dirty="0" err="1">
                <a:highlight>
                  <a:srgbClr val="FFFF00"/>
                </a:highlight>
                <a:latin typeface="Calibri"/>
                <a:cs typeface="Calibri"/>
              </a:rPr>
              <a:t>x</a:t>
            </a:r>
            <a:endParaRPr sz="1600" dirty="0">
              <a:highlight>
                <a:srgbClr val="FFFF00"/>
              </a:highlight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Vice-Doyenne </a:t>
            </a:r>
            <a:r>
              <a:rPr sz="1400" b="1" spc="-30" dirty="0">
                <a:latin typeface="Calibri"/>
                <a:cs typeface="Calibri"/>
              </a:rPr>
              <a:t>V.208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(2049)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5892" y="1690382"/>
            <a:ext cx="4500217" cy="4832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David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25" dirty="0">
                <a:latin typeface="Calibri"/>
                <a:cs typeface="Calibri"/>
              </a:rPr>
              <a:t>COUTOT</a:t>
            </a:r>
            <a:endParaRPr sz="16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Calibri"/>
                <a:cs typeface="Calibri"/>
              </a:rPr>
              <a:t>Responsable administratif </a:t>
            </a:r>
            <a:r>
              <a:rPr sz="1400" spc="-10" dirty="0">
                <a:latin typeface="Calibri"/>
                <a:cs typeface="Calibri"/>
              </a:rPr>
              <a:t>et </a:t>
            </a:r>
            <a:r>
              <a:rPr sz="1400" spc="-5" dirty="0">
                <a:latin typeface="Calibri"/>
                <a:cs typeface="Calibri"/>
              </a:rPr>
              <a:t>financier </a:t>
            </a:r>
            <a:r>
              <a:rPr sz="1400" b="1" spc="-30" dirty="0">
                <a:latin typeface="Calibri"/>
                <a:cs typeface="Calibri"/>
              </a:rPr>
              <a:t>V.240 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8499" y="2278732"/>
            <a:ext cx="2400300" cy="1937385"/>
          </a:xfrm>
          <a:custGeom>
            <a:avLst/>
            <a:gdLst/>
            <a:ahLst/>
            <a:cxnLst/>
            <a:rect l="l" t="t" r="r" b="b"/>
            <a:pathLst>
              <a:path w="2400300" h="1937385">
                <a:moveTo>
                  <a:pt x="0" y="1937004"/>
                </a:moveTo>
                <a:lnTo>
                  <a:pt x="2400300" y="1937004"/>
                </a:lnTo>
                <a:lnTo>
                  <a:pt x="2400300" y="0"/>
                </a:lnTo>
                <a:lnTo>
                  <a:pt x="0" y="0"/>
                </a:lnTo>
                <a:lnTo>
                  <a:pt x="0" y="1937004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52865" y="2266624"/>
            <a:ext cx="3211423" cy="4400470"/>
          </a:xfrm>
          <a:custGeom>
            <a:avLst/>
            <a:gdLst/>
            <a:ahLst/>
            <a:cxnLst/>
            <a:rect l="l" t="t" r="r" b="b"/>
            <a:pathLst>
              <a:path w="3246120" h="3225165">
                <a:moveTo>
                  <a:pt x="0" y="3224783"/>
                </a:moveTo>
                <a:lnTo>
                  <a:pt x="3246120" y="3224783"/>
                </a:lnTo>
                <a:lnTo>
                  <a:pt x="3246120" y="0"/>
                </a:lnTo>
                <a:lnTo>
                  <a:pt x="0" y="0"/>
                </a:lnTo>
                <a:lnTo>
                  <a:pt x="0" y="3224783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3823" y="2502625"/>
            <a:ext cx="220091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B14B97"/>
                </a:solidFill>
                <a:latin typeface="Calibri"/>
                <a:cs typeface="Calibri"/>
              </a:rPr>
              <a:t>Pôle </a:t>
            </a:r>
            <a:r>
              <a:rPr sz="1400" b="1" spc="-5" dirty="0">
                <a:solidFill>
                  <a:srgbClr val="B14B97"/>
                </a:solidFill>
                <a:latin typeface="Calibri"/>
                <a:cs typeface="Calibri"/>
              </a:rPr>
              <a:t>administratif </a:t>
            </a:r>
            <a:r>
              <a:rPr sz="1400" b="1" spc="-10" dirty="0">
                <a:solidFill>
                  <a:srgbClr val="B14B97"/>
                </a:solidFill>
                <a:latin typeface="Calibri"/>
                <a:cs typeface="Calibri"/>
              </a:rPr>
              <a:t>et</a:t>
            </a:r>
            <a:r>
              <a:rPr sz="1400" b="1" spc="-85" dirty="0">
                <a:solidFill>
                  <a:srgbClr val="B14B97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B14B97"/>
                </a:solidFill>
                <a:latin typeface="Calibri"/>
                <a:cs typeface="Calibri"/>
              </a:rPr>
              <a:t>financier</a:t>
            </a:r>
            <a:endParaRPr sz="1400" dirty="0">
              <a:solidFill>
                <a:srgbClr val="B14B97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3823" y="2881588"/>
            <a:ext cx="2181860" cy="1113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Gestion</a:t>
            </a:r>
            <a:r>
              <a:rPr sz="1200" i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2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financière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tabLst>
                <a:tab pos="1781810" algn="l"/>
              </a:tabLst>
            </a:pPr>
            <a:r>
              <a:rPr sz="1200" spc="-5" dirty="0">
                <a:latin typeface="Calibri"/>
                <a:cs typeface="Calibri"/>
              </a:rPr>
              <a:t>Séverine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PIOMBO(4415)	</a:t>
            </a:r>
            <a:r>
              <a:rPr sz="1200" b="1" spc="-25" dirty="0">
                <a:latin typeface="Calibri"/>
                <a:cs typeface="Calibri"/>
              </a:rPr>
              <a:t>V.236</a:t>
            </a:r>
            <a:endParaRPr lang="fr-FR" sz="1200" b="1" spc="-25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tabLst>
                <a:tab pos="1781810" algn="l"/>
              </a:tabLst>
            </a:pPr>
            <a:r>
              <a:rPr lang="fr-FR" sz="1200" spc="-25" dirty="0" err="1">
                <a:latin typeface="Calibri"/>
                <a:cs typeface="Calibri"/>
              </a:rPr>
              <a:t>Randa</a:t>
            </a:r>
            <a:r>
              <a:rPr lang="fr-FR" sz="1200" spc="-25" dirty="0">
                <a:latin typeface="Calibri"/>
                <a:cs typeface="Calibri"/>
              </a:rPr>
              <a:t> KARFOUL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1200" u="sng" spc="-3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Gestion des heures</a:t>
            </a:r>
            <a:r>
              <a:rPr sz="1200" i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200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d’enseignement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tabLst>
                <a:tab pos="1805939" algn="l"/>
              </a:tabLst>
            </a:pPr>
            <a:r>
              <a:rPr sz="1200" spc="-5" dirty="0">
                <a:latin typeface="Calibri"/>
                <a:cs typeface="Calibri"/>
              </a:rPr>
              <a:t>Etienne </a:t>
            </a:r>
            <a:r>
              <a:rPr sz="1200" dirty="0">
                <a:latin typeface="Calibri"/>
                <a:cs typeface="Calibri"/>
              </a:rPr>
              <a:t>DI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CIOCCIO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(3095)	</a:t>
            </a:r>
            <a:r>
              <a:rPr sz="1200" b="1" spc="-25" dirty="0">
                <a:latin typeface="Calibri"/>
                <a:cs typeface="Calibri"/>
              </a:rPr>
              <a:t>V.256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89266" y="2360602"/>
            <a:ext cx="3185548" cy="269625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00" b="1" spc="-10" dirty="0" err="1">
                <a:solidFill>
                  <a:srgbClr val="B14B97"/>
                </a:solidFill>
                <a:latin typeface="Calibri"/>
                <a:cs typeface="Calibri"/>
              </a:rPr>
              <a:t>Pôle</a:t>
            </a:r>
            <a:r>
              <a:rPr sz="1600" b="1" spc="-10" dirty="0">
                <a:solidFill>
                  <a:srgbClr val="B14B97"/>
                </a:solidFill>
                <a:latin typeface="Calibri"/>
                <a:cs typeface="Calibri"/>
              </a:rPr>
              <a:t> </a:t>
            </a:r>
            <a:r>
              <a:rPr sz="1600" b="1" spc="-5" dirty="0" err="1">
                <a:solidFill>
                  <a:srgbClr val="B14B97"/>
                </a:solidFill>
                <a:latin typeface="Calibri"/>
                <a:cs typeface="Calibri"/>
              </a:rPr>
              <a:t>Scolarité</a:t>
            </a:r>
            <a:r>
              <a:rPr lang="fr-FR" sz="1600" b="1" spc="-5" dirty="0">
                <a:solidFill>
                  <a:srgbClr val="B14B97"/>
                </a:solidFill>
                <a:latin typeface="Calibri"/>
                <a:cs typeface="Calibri"/>
              </a:rPr>
              <a:t> LICENCES  </a:t>
            </a: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endParaRPr lang="fr-FR" sz="1600" b="1" i="1" u="sng" spc="-5" dirty="0"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endParaRPr lang="fr-FR" sz="1600" b="1" i="1" u="sng" spc="-5" dirty="0"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80"/>
              </a:spcBef>
            </a:pPr>
            <a:r>
              <a:rPr lang="fr-FR" sz="1200" b="1" i="1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Site PDA – Bât V  - V.255</a:t>
            </a:r>
          </a:p>
          <a:p>
            <a:pPr>
              <a:lnSpc>
                <a:spcPct val="100000"/>
              </a:lnSpc>
              <a:spcBef>
                <a:spcPts val="980"/>
              </a:spcBef>
            </a:pPr>
            <a:r>
              <a:rPr sz="12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LICENCES Histoire </a:t>
            </a:r>
            <a:r>
              <a:rPr sz="12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et</a:t>
            </a:r>
            <a:r>
              <a:rPr sz="1200" b="1" i="1" u="sng" spc="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200" b="1" i="1" u="sng" spc="-5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Géographie</a:t>
            </a:r>
            <a:endParaRPr sz="1200" u="sng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tabLst>
                <a:tab pos="2738755" algn="l"/>
              </a:tabLst>
            </a:pPr>
            <a:r>
              <a:rPr sz="1200" spc="-5" dirty="0">
                <a:latin typeface="Calibri"/>
                <a:cs typeface="Calibri"/>
              </a:rPr>
              <a:t>La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RAP</a:t>
            </a:r>
            <a:r>
              <a:rPr sz="1200" spc="-3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OPOU</a:t>
            </a:r>
            <a:r>
              <a:rPr sz="1200" spc="-30" dirty="0">
                <a:latin typeface="Calibri"/>
                <a:cs typeface="Calibri"/>
              </a:rPr>
              <a:t>L</a:t>
            </a:r>
            <a:r>
              <a:rPr sz="1200" spc="-5" dirty="0">
                <a:latin typeface="Calibri"/>
                <a:cs typeface="Calibri"/>
              </a:rPr>
              <a:t>O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5" dirty="0">
                <a:latin typeface="Calibri"/>
                <a:cs typeface="Calibri"/>
              </a:rPr>
              <a:t> Lic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es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(43</a:t>
            </a:r>
            <a:r>
              <a:rPr sz="1200" spc="5" dirty="0">
                <a:latin typeface="Calibri"/>
                <a:cs typeface="Calibri"/>
              </a:rPr>
              <a:t>5</a:t>
            </a:r>
            <a:r>
              <a:rPr sz="1200" dirty="0">
                <a:latin typeface="Calibri"/>
                <a:cs typeface="Calibri"/>
              </a:rPr>
              <a:t>6)</a:t>
            </a:r>
            <a:r>
              <a:rPr lang="fr-FR" sz="1200" dirty="0">
                <a:latin typeface="Calibri"/>
                <a:cs typeface="Calibri"/>
              </a:rPr>
              <a:t>        </a:t>
            </a:r>
            <a:r>
              <a:rPr lang="fr-FR" sz="1200" b="1" dirty="0">
                <a:latin typeface="Calibri"/>
                <a:cs typeface="Calibri"/>
              </a:rPr>
              <a:t>V.255</a:t>
            </a:r>
            <a:endParaRPr sz="1200" b="1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tabLst>
                <a:tab pos="2694305" algn="l"/>
              </a:tabLst>
            </a:pPr>
            <a:r>
              <a:rPr sz="1200" spc="-10" dirty="0">
                <a:latin typeface="Calibri"/>
                <a:cs typeface="Calibri"/>
              </a:rPr>
              <a:t>Ketty </a:t>
            </a:r>
            <a:r>
              <a:rPr sz="1200" spc="-5" dirty="0">
                <a:latin typeface="Calibri"/>
                <a:cs typeface="Calibri"/>
              </a:rPr>
              <a:t>LANGLADE </a:t>
            </a:r>
            <a:r>
              <a:rPr lang="fr-FR" sz="1200" spc="-5" dirty="0">
                <a:latin typeface="Calibri"/>
                <a:cs typeface="Calibri"/>
              </a:rPr>
              <a:t>- </a:t>
            </a:r>
            <a:r>
              <a:rPr sz="1200" spc="-5" dirty="0" err="1">
                <a:latin typeface="Calibri"/>
                <a:cs typeface="Calibri"/>
              </a:rPr>
              <a:t>Licen</a:t>
            </a:r>
            <a:r>
              <a:rPr lang="fr-FR" sz="1200" spc="-5" dirty="0">
                <a:latin typeface="Calibri"/>
                <a:cs typeface="Calibri"/>
              </a:rPr>
              <a:t>c</a:t>
            </a:r>
            <a:r>
              <a:rPr sz="1200" spc="-5" dirty="0">
                <a:latin typeface="Calibri"/>
                <a:cs typeface="Calibri"/>
              </a:rPr>
              <a:t>es </a:t>
            </a:r>
            <a:r>
              <a:rPr sz="1200" b="1" dirty="0">
                <a:latin typeface="Calibri"/>
                <a:cs typeface="Calibri"/>
              </a:rPr>
              <a:t>2</a:t>
            </a:r>
            <a:r>
              <a:rPr lang="fr-FR" sz="1200" b="1" dirty="0">
                <a:latin typeface="Calibri"/>
                <a:cs typeface="Calibri"/>
              </a:rPr>
              <a:t> </a:t>
            </a:r>
            <a:r>
              <a:rPr lang="fr-FR" sz="1200" dirty="0">
                <a:latin typeface="Calibri"/>
                <a:cs typeface="Calibri"/>
              </a:rPr>
              <a:t>&amp;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lang="fr-FR" sz="1200" spc="20" dirty="0">
                <a:latin typeface="Calibri"/>
                <a:cs typeface="Calibri"/>
              </a:rPr>
              <a:t>Géo </a:t>
            </a:r>
            <a:r>
              <a:rPr sz="1200" spc="-5" dirty="0">
                <a:latin typeface="Calibri"/>
                <a:cs typeface="Calibri"/>
              </a:rPr>
              <a:t>(2642</a:t>
            </a:r>
            <a:r>
              <a:rPr lang="fr-FR" sz="1200" spc="-5" dirty="0">
                <a:latin typeface="Calibri"/>
                <a:cs typeface="Calibri"/>
              </a:rPr>
              <a:t>) </a:t>
            </a:r>
            <a:r>
              <a:rPr lang="fr-FR" sz="1200" b="1" spc="-5" dirty="0">
                <a:latin typeface="Calibri"/>
                <a:cs typeface="Calibri"/>
              </a:rPr>
              <a:t>V.255</a:t>
            </a:r>
            <a:endParaRPr sz="1200" b="1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Anna DIAS - </a:t>
            </a:r>
            <a:r>
              <a:rPr sz="1200" spc="-5" dirty="0">
                <a:latin typeface="Calibri"/>
                <a:cs typeface="Calibri"/>
              </a:rPr>
              <a:t>Licences </a:t>
            </a:r>
            <a:r>
              <a:rPr sz="1200" b="1" dirty="0">
                <a:latin typeface="Calibri"/>
                <a:cs typeface="Calibri"/>
              </a:rPr>
              <a:t>2 </a:t>
            </a:r>
            <a:r>
              <a:rPr sz="1200" spc="-5" dirty="0">
                <a:latin typeface="Calibri"/>
                <a:cs typeface="Calibri"/>
              </a:rPr>
              <a:t>et </a:t>
            </a:r>
            <a:r>
              <a:rPr sz="1200" b="1" dirty="0">
                <a:latin typeface="Calibri"/>
                <a:cs typeface="Calibri"/>
              </a:rPr>
              <a:t>3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Hist</a:t>
            </a:r>
            <a:r>
              <a:rPr lang="fr-FR" sz="1200" spc="-5" dirty="0">
                <a:latin typeface="Calibri"/>
                <a:cs typeface="Calibri"/>
              </a:rPr>
              <a:t>  </a:t>
            </a:r>
            <a:r>
              <a:rPr sz="1200" spc="-5" dirty="0">
                <a:latin typeface="Calibri"/>
                <a:cs typeface="Calibri"/>
              </a:rPr>
              <a:t>(2695)</a:t>
            </a:r>
            <a:r>
              <a:rPr lang="fr-FR" sz="1200" spc="-5" dirty="0">
                <a:latin typeface="Calibri"/>
                <a:cs typeface="Calibri"/>
              </a:rPr>
              <a:t>           </a:t>
            </a:r>
            <a:r>
              <a:rPr lang="fr-FR" sz="1200" b="1" spc="-5" dirty="0">
                <a:latin typeface="Calibri"/>
                <a:cs typeface="Calibri"/>
              </a:rPr>
              <a:t>V.255</a:t>
            </a:r>
          </a:p>
          <a:p>
            <a:pPr marR="5080">
              <a:lnSpc>
                <a:spcPct val="100000"/>
              </a:lnSpc>
            </a:pPr>
            <a:endParaRPr lang="fr-FR" sz="1200" b="1" spc="-5" dirty="0">
              <a:latin typeface="Calibri"/>
              <a:cs typeface="Calibri"/>
            </a:endParaRPr>
          </a:p>
          <a:p>
            <a:pPr marR="5080">
              <a:lnSpc>
                <a:spcPct val="100000"/>
              </a:lnSpc>
            </a:pPr>
            <a:r>
              <a:rPr lang="fr-FR" sz="1200" b="1" i="1" u="sng" spc="-10" dirty="0">
                <a:uFill>
                  <a:solidFill>
                    <a:srgbClr val="000000"/>
                  </a:solidFill>
                </a:uFill>
                <a:cs typeface="Calibri"/>
              </a:rPr>
              <a:t>LICENCES </a:t>
            </a:r>
            <a:r>
              <a:rPr lang="fr-FR" sz="1200" b="1" i="1" u="sng" spc="-10" dirty="0">
                <a:cs typeface="Calibri"/>
              </a:rPr>
              <a:t> </a:t>
            </a:r>
            <a:r>
              <a:rPr lang="fr-FR" sz="1200" b="1" i="1" u="sng" spc="-5" dirty="0">
                <a:uFill>
                  <a:solidFill>
                    <a:srgbClr val="000000"/>
                  </a:solidFill>
                </a:uFill>
                <a:cs typeface="Calibri"/>
              </a:rPr>
              <a:t>professionnelles                                </a:t>
            </a:r>
          </a:p>
          <a:p>
            <a:pPr marR="5080">
              <a:lnSpc>
                <a:spcPct val="100000"/>
              </a:lnSpc>
            </a:pPr>
            <a:r>
              <a:rPr lang="fr-FR" sz="1200" b="0" i="0" strike="noStrike" baseline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Techhamng </a:t>
            </a:r>
            <a:r>
              <a:rPr lang="fr-FR" sz="1200" b="0" i="0" u="none" strike="noStrike" baseline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HIENG (2303)                                  </a:t>
            </a:r>
            <a:r>
              <a:rPr lang="fr-FR" sz="1200" b="1" i="0" u="none" strike="noStrike" baseline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V.259</a:t>
            </a:r>
          </a:p>
          <a:p>
            <a:pPr>
              <a:lnSpc>
                <a:spcPct val="100000"/>
              </a:lnSpc>
            </a:pPr>
            <a:endParaRPr sz="1200" b="1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40496" y="2255553"/>
            <a:ext cx="3150235" cy="4521108"/>
          </a:xfrm>
          <a:prstGeom prst="rect">
            <a:avLst/>
          </a:prstGeom>
          <a:solidFill>
            <a:schemeClr val="bg1"/>
          </a:solidFill>
          <a:ln w="12700">
            <a:solidFill>
              <a:srgbClr val="41709C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17145" marR="30480">
              <a:lnSpc>
                <a:spcPct val="100000"/>
              </a:lnSpc>
              <a:spcBef>
                <a:spcPts val="360"/>
              </a:spcBef>
              <a:tabLst>
                <a:tab pos="2629535" algn="l"/>
              </a:tabLst>
            </a:pPr>
            <a:endParaRPr sz="12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lang="fr-FR" sz="1200" b="1" i="1" u="sng" spc="-5" dirty="0">
              <a:uFill>
                <a:solidFill>
                  <a:srgbClr val="000000"/>
                </a:solidFill>
              </a:uFill>
              <a:cs typeface="Calibri"/>
            </a:endParaRPr>
          </a:p>
          <a:p>
            <a:pPr>
              <a:spcBef>
                <a:spcPts val="100"/>
              </a:spcBef>
            </a:pPr>
            <a:endParaRPr lang="fr-FR" sz="1200" b="1" i="1" u="sng" spc="-5" dirty="0"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lang="fr-FR" sz="1200" b="1" i="1" u="sng" spc="-5" dirty="0">
              <a:uFill>
                <a:solidFill>
                  <a:srgbClr val="000000"/>
                </a:solidFill>
              </a:uFill>
              <a:cs typeface="Calibri"/>
            </a:endParaRPr>
          </a:p>
          <a:p>
            <a:pPr>
              <a:spcBef>
                <a:spcPts val="100"/>
              </a:spcBef>
            </a:pPr>
            <a:endParaRPr lang="fr-FR" sz="1200" b="1" i="1" spc="-5" dirty="0">
              <a:solidFill>
                <a:srgbClr val="0070C0"/>
              </a:solidFill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  <a:p>
            <a:pPr>
              <a:spcBef>
                <a:spcPts val="100"/>
              </a:spcBef>
            </a:pPr>
            <a:r>
              <a:rPr lang="fr-FR" sz="1200" b="1" i="1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Site PDA – Bât V</a:t>
            </a:r>
          </a:p>
          <a:p>
            <a:pPr>
              <a:spcBef>
                <a:spcPts val="100"/>
              </a:spcBef>
            </a:pPr>
            <a:endParaRPr lang="fr-FR" sz="800" b="1" i="1" u="sng" spc="-5" dirty="0">
              <a:uFill>
                <a:solidFill>
                  <a:srgbClr val="000000"/>
                </a:solidFill>
              </a:uFill>
              <a:cs typeface="Calibri"/>
            </a:endParaRPr>
          </a:p>
          <a:p>
            <a:pPr>
              <a:spcBef>
                <a:spcPts val="100"/>
              </a:spcBef>
            </a:pPr>
            <a:r>
              <a:rPr lang="fr-FR" sz="1200" b="1" i="1" u="sng" spc="-5" dirty="0">
                <a:uFill>
                  <a:solidFill>
                    <a:srgbClr val="000000"/>
                  </a:solidFill>
                </a:uFill>
                <a:cs typeface="Calibri"/>
              </a:rPr>
              <a:t>MASTERS</a:t>
            </a:r>
            <a:r>
              <a:rPr lang="fr-FR" sz="1200" b="1" i="1" u="sng" dirty="0"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lang="fr-FR" sz="1200" b="1" i="1" u="sng" spc="-5" dirty="0">
                <a:uFill>
                  <a:solidFill>
                    <a:srgbClr val="000000"/>
                  </a:solidFill>
                </a:uFill>
                <a:cs typeface="Calibri"/>
              </a:rPr>
              <a:t>Géographie</a:t>
            </a:r>
            <a:endParaRPr lang="fr-FR" sz="1200" u="sng" dirty="0">
              <a:cs typeface="Calibri"/>
            </a:endParaRPr>
          </a:p>
          <a:p>
            <a:pPr>
              <a:lnSpc>
                <a:spcPct val="100000"/>
              </a:lnSpc>
              <a:tabLst>
                <a:tab pos="2694305" algn="l"/>
              </a:tabLst>
            </a:pPr>
            <a:r>
              <a:rPr lang="fr-FR" sz="1200" dirty="0">
                <a:cs typeface="Calibri"/>
              </a:rPr>
              <a:t>Na</a:t>
            </a:r>
            <a:r>
              <a:rPr lang="fr-FR" sz="1200" spc="5" dirty="0">
                <a:cs typeface="Calibri"/>
              </a:rPr>
              <a:t>o</a:t>
            </a:r>
            <a:r>
              <a:rPr lang="fr-FR" sz="1200" dirty="0">
                <a:cs typeface="Calibri"/>
              </a:rPr>
              <a:t>uel</a:t>
            </a:r>
            <a:r>
              <a:rPr lang="fr-FR" sz="1200" spc="-5" dirty="0">
                <a:cs typeface="Calibri"/>
              </a:rPr>
              <a:t> </a:t>
            </a:r>
            <a:r>
              <a:rPr lang="fr-FR" sz="1200" dirty="0">
                <a:cs typeface="Calibri"/>
              </a:rPr>
              <a:t>M</a:t>
            </a:r>
            <a:r>
              <a:rPr lang="fr-FR" sz="1200" spc="-5" dirty="0">
                <a:cs typeface="Calibri"/>
              </a:rPr>
              <a:t>ER</a:t>
            </a:r>
            <a:r>
              <a:rPr lang="fr-FR" sz="1200" spc="-10" dirty="0">
                <a:cs typeface="Calibri"/>
              </a:rPr>
              <a:t>D</a:t>
            </a:r>
            <a:r>
              <a:rPr lang="fr-FR" sz="1200" dirty="0">
                <a:cs typeface="Calibri"/>
              </a:rPr>
              <a:t>JI</a:t>
            </a:r>
            <a:r>
              <a:rPr lang="fr-FR" sz="1200" spc="-10" dirty="0">
                <a:cs typeface="Calibri"/>
              </a:rPr>
              <a:t> </a:t>
            </a:r>
            <a:r>
              <a:rPr lang="fr-FR" sz="1200" dirty="0">
                <a:cs typeface="Calibri"/>
              </a:rPr>
              <a:t>-</a:t>
            </a:r>
            <a:r>
              <a:rPr lang="fr-FR" sz="1200" spc="-5" dirty="0">
                <a:cs typeface="Calibri"/>
              </a:rPr>
              <a:t> </a:t>
            </a:r>
            <a:r>
              <a:rPr lang="fr-FR" sz="1200" dirty="0">
                <a:cs typeface="Calibri"/>
              </a:rPr>
              <a:t>Ma</a:t>
            </a:r>
            <a:r>
              <a:rPr lang="fr-FR" sz="1200" spc="-15" dirty="0">
                <a:cs typeface="Calibri"/>
              </a:rPr>
              <a:t>s</a:t>
            </a:r>
            <a:r>
              <a:rPr lang="fr-FR" sz="1200" spc="-10" dirty="0">
                <a:cs typeface="Calibri"/>
              </a:rPr>
              <a:t>t</a:t>
            </a:r>
            <a:r>
              <a:rPr lang="fr-FR" sz="1200" dirty="0">
                <a:cs typeface="Calibri"/>
              </a:rPr>
              <a:t>e</a:t>
            </a:r>
            <a:r>
              <a:rPr lang="fr-FR" sz="1200" spc="-25" dirty="0">
                <a:cs typeface="Calibri"/>
              </a:rPr>
              <a:t>r</a:t>
            </a:r>
            <a:r>
              <a:rPr lang="fr-FR" sz="1200" dirty="0">
                <a:cs typeface="Calibri"/>
              </a:rPr>
              <a:t>s</a:t>
            </a:r>
            <a:r>
              <a:rPr lang="fr-FR" sz="1200" spc="-10" dirty="0">
                <a:cs typeface="Calibri"/>
              </a:rPr>
              <a:t> (</a:t>
            </a:r>
            <a:r>
              <a:rPr lang="fr-FR" sz="1200" dirty="0">
                <a:cs typeface="Calibri"/>
              </a:rPr>
              <a:t>4414)                     </a:t>
            </a:r>
            <a:r>
              <a:rPr lang="fr-FR" sz="1200" b="1" spc="-125" dirty="0">
                <a:cs typeface="Calibri"/>
              </a:rPr>
              <a:t>V</a:t>
            </a:r>
            <a:r>
              <a:rPr lang="fr-FR" sz="1200" b="1" spc="-5" dirty="0">
                <a:cs typeface="Calibri"/>
              </a:rPr>
              <a:t>.</a:t>
            </a:r>
            <a:r>
              <a:rPr lang="fr-FR" sz="1200" b="1" dirty="0">
                <a:cs typeface="Calibri"/>
              </a:rPr>
              <a:t>260</a:t>
            </a:r>
            <a:endParaRPr lang="fr-FR" sz="1200" dirty="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fr-FR" sz="1200" spc="-5" dirty="0">
                <a:cs typeface="Calibri"/>
              </a:rPr>
              <a:t>Saïda </a:t>
            </a:r>
            <a:r>
              <a:rPr lang="fr-FR" sz="1200" dirty="0">
                <a:cs typeface="Calibri"/>
              </a:rPr>
              <a:t>AMRANI – </a:t>
            </a:r>
            <a:r>
              <a:rPr lang="fr-FR" sz="1200" spc="-10" dirty="0">
                <a:cs typeface="Calibri"/>
              </a:rPr>
              <a:t>Masters</a:t>
            </a:r>
            <a:r>
              <a:rPr lang="fr-FR" sz="1200" spc="-30" dirty="0">
                <a:cs typeface="Calibri"/>
              </a:rPr>
              <a:t> </a:t>
            </a:r>
            <a:r>
              <a:rPr lang="fr-FR" sz="1200" spc="-5" dirty="0">
                <a:cs typeface="Calibri"/>
              </a:rPr>
              <a:t>(4419)                      </a:t>
            </a:r>
            <a:r>
              <a:rPr lang="fr-FR" sz="1200" b="1" spc="-5" dirty="0">
                <a:cs typeface="Calibri"/>
              </a:rPr>
              <a:t>V.259</a:t>
            </a:r>
          </a:p>
          <a:p>
            <a:pPr marR="5080">
              <a:lnSpc>
                <a:spcPct val="100000"/>
              </a:lnSpc>
            </a:pPr>
            <a:r>
              <a:rPr lang="fr-FR" sz="1200" b="1" i="1" u="sng" spc="-10" dirty="0">
                <a:uFill>
                  <a:solidFill>
                    <a:srgbClr val="000000"/>
                  </a:solidFill>
                </a:uFill>
                <a:cs typeface="Calibri"/>
              </a:rPr>
              <a:t>MASTERS </a:t>
            </a:r>
            <a:r>
              <a:rPr lang="fr-FR" sz="1200" b="1" i="1" u="sng" spc="-15" dirty="0">
                <a:uFill>
                  <a:solidFill>
                    <a:srgbClr val="000000"/>
                  </a:solidFill>
                </a:uFill>
                <a:cs typeface="Calibri"/>
              </a:rPr>
              <a:t>Tourisme</a:t>
            </a:r>
            <a:endParaRPr lang="fr-FR" sz="1200" b="1" i="1" u="sng" spc="-5" dirty="0">
              <a:uFill>
                <a:solidFill>
                  <a:srgbClr val="000000"/>
                </a:solidFill>
              </a:uFill>
              <a:cs typeface="Calibri"/>
            </a:endParaRPr>
          </a:p>
          <a:p>
            <a:pPr marR="5080">
              <a:lnSpc>
                <a:spcPct val="100000"/>
              </a:lnSpc>
            </a:pPr>
            <a:r>
              <a:rPr lang="fr-FR" sz="1200" b="0" i="0" strike="noStrike" baseline="0" dirty="0" err="1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Techhamng</a:t>
            </a:r>
            <a:r>
              <a:rPr lang="fr-FR" sz="1200" b="0" i="0" strike="noStrike" baseline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b="0" i="0" u="none" strike="noStrike" baseline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HIENG (2303)                                </a:t>
            </a:r>
            <a:r>
              <a:rPr lang="fr-FR" sz="1200" b="1" i="0" u="none" strike="noStrike" baseline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V.259</a:t>
            </a:r>
          </a:p>
          <a:p>
            <a:pPr marR="5080">
              <a:lnSpc>
                <a:spcPct val="100000"/>
              </a:lnSpc>
              <a:spcBef>
                <a:spcPts val="600"/>
              </a:spcBef>
            </a:pPr>
            <a:endParaRPr lang="fr-FR" sz="1200" b="1" u="sng" spc="-5" dirty="0">
              <a:uFill>
                <a:solidFill>
                  <a:srgbClr val="000000"/>
                </a:solidFill>
              </a:uFill>
              <a:cs typeface="Calibri"/>
            </a:endParaRPr>
          </a:p>
          <a:p>
            <a:pPr>
              <a:spcBef>
                <a:spcPts val="15"/>
              </a:spcBef>
            </a:pPr>
            <a:endParaRPr lang="fr-FR" sz="1200" b="1" i="1" u="sng" spc="-5" dirty="0">
              <a:uFill>
                <a:solidFill>
                  <a:srgbClr val="000000"/>
                </a:solidFill>
              </a:uFill>
              <a:cs typeface="Calibri"/>
            </a:endParaRPr>
          </a:p>
          <a:p>
            <a:pPr>
              <a:spcBef>
                <a:spcPts val="15"/>
              </a:spcBef>
            </a:pPr>
            <a:r>
              <a:rPr lang="fr-FR" sz="1200" b="1" i="1" u="sng" spc="-5" dirty="0">
                <a:uFill>
                  <a:solidFill>
                    <a:srgbClr val="000000"/>
                  </a:solidFill>
                </a:uFill>
                <a:cs typeface="Calibri"/>
              </a:rPr>
              <a:t>MASTERS Histoire </a:t>
            </a:r>
            <a:r>
              <a:rPr lang="fr-FR" sz="1200" b="1" i="1" u="sng" spc="-10" dirty="0">
                <a:uFill>
                  <a:solidFill>
                    <a:srgbClr val="000000"/>
                  </a:solidFill>
                </a:uFill>
                <a:cs typeface="Calibri"/>
              </a:rPr>
              <a:t>et</a:t>
            </a:r>
            <a:r>
              <a:rPr lang="fr-FR" sz="1200" b="1" i="1" u="sng" spc="-5" dirty="0">
                <a:uFill>
                  <a:solidFill>
                    <a:srgbClr val="000000"/>
                  </a:solidFill>
                </a:uFill>
                <a:cs typeface="Calibri"/>
              </a:rPr>
              <a:t> Concours</a:t>
            </a:r>
            <a:endParaRPr lang="fr-FR" sz="1200" dirty="0">
              <a:cs typeface="Calibri"/>
            </a:endParaRPr>
          </a:p>
          <a:p>
            <a:pPr marL="17145" marR="30480">
              <a:lnSpc>
                <a:spcPct val="100000"/>
              </a:lnSpc>
              <a:tabLst>
                <a:tab pos="2629535" algn="l"/>
              </a:tabLst>
            </a:pPr>
            <a:r>
              <a:rPr lang="fr-FR" sz="1200" spc="-5" dirty="0">
                <a:cs typeface="Calibri"/>
              </a:rPr>
              <a:t>Lorine GIRODON </a:t>
            </a:r>
            <a:r>
              <a:rPr lang="fr-FR" sz="1200" dirty="0">
                <a:cs typeface="Calibri"/>
              </a:rPr>
              <a:t>- </a:t>
            </a:r>
            <a:r>
              <a:rPr lang="fr-FR" sz="1200" spc="-10" dirty="0">
                <a:cs typeface="Calibri"/>
              </a:rPr>
              <a:t>Masters </a:t>
            </a:r>
            <a:r>
              <a:rPr lang="fr-FR" sz="1200" spc="-25" dirty="0">
                <a:cs typeface="Calibri"/>
              </a:rPr>
              <a:t>MEEF, </a:t>
            </a:r>
            <a:r>
              <a:rPr lang="fr-FR" sz="1200" spc="-5" dirty="0">
                <a:cs typeface="Calibri"/>
              </a:rPr>
              <a:t>EEI, Matilda, </a:t>
            </a:r>
          </a:p>
          <a:p>
            <a:pPr marL="17145" marR="30480">
              <a:lnSpc>
                <a:spcPct val="100000"/>
              </a:lnSpc>
              <a:tabLst>
                <a:tab pos="2629535" algn="l"/>
              </a:tabLst>
            </a:pPr>
            <a:r>
              <a:rPr lang="fr-FR" sz="1200" spc="-5" dirty="0">
                <a:cs typeface="Calibri"/>
              </a:rPr>
              <a:t>VET  </a:t>
            </a:r>
            <a:r>
              <a:rPr lang="fr-FR" sz="1200" spc="-10" dirty="0">
                <a:cs typeface="Calibri"/>
              </a:rPr>
              <a:t>e</a:t>
            </a:r>
            <a:r>
              <a:rPr lang="fr-FR" sz="1200" dirty="0">
                <a:cs typeface="Calibri"/>
              </a:rPr>
              <a:t>t</a:t>
            </a:r>
            <a:r>
              <a:rPr lang="fr-FR" sz="1200" spc="5" dirty="0">
                <a:cs typeface="Calibri"/>
              </a:rPr>
              <a:t> </a:t>
            </a:r>
            <a:r>
              <a:rPr lang="fr-FR" sz="1200" dirty="0">
                <a:cs typeface="Calibri"/>
              </a:rPr>
              <a:t>p</a:t>
            </a:r>
            <a:r>
              <a:rPr lang="fr-FR" sz="1200" spc="-15" dirty="0">
                <a:cs typeface="Calibri"/>
              </a:rPr>
              <a:t>r</a:t>
            </a:r>
            <a:r>
              <a:rPr lang="fr-FR" sz="1200" dirty="0">
                <a:cs typeface="Calibri"/>
              </a:rPr>
              <a:t>é</a:t>
            </a:r>
            <a:r>
              <a:rPr lang="fr-FR" sz="1200" spc="5" dirty="0">
                <a:cs typeface="Calibri"/>
              </a:rPr>
              <a:t>p</a:t>
            </a:r>
            <a:r>
              <a:rPr lang="fr-FR" sz="1200" dirty="0">
                <a:cs typeface="Calibri"/>
              </a:rPr>
              <a:t>a</a:t>
            </a:r>
            <a:r>
              <a:rPr lang="fr-FR" sz="1200" spc="-35" dirty="0">
                <a:cs typeface="Calibri"/>
              </a:rPr>
              <a:t> </a:t>
            </a:r>
            <a:r>
              <a:rPr lang="fr-FR" sz="1200" dirty="0">
                <a:cs typeface="Calibri"/>
              </a:rPr>
              <a:t>Ag</a:t>
            </a:r>
            <a:r>
              <a:rPr lang="fr-FR" sz="1200" spc="-15" dirty="0">
                <a:cs typeface="Calibri"/>
              </a:rPr>
              <a:t>r</a:t>
            </a:r>
            <a:r>
              <a:rPr lang="fr-FR" sz="1200" dirty="0">
                <a:cs typeface="Calibri"/>
              </a:rPr>
              <a:t>é</a:t>
            </a:r>
            <a:r>
              <a:rPr lang="fr-FR" sz="1200" spc="5" dirty="0">
                <a:cs typeface="Calibri"/>
              </a:rPr>
              <a:t>g</a:t>
            </a:r>
            <a:r>
              <a:rPr lang="fr-FR" sz="1200" dirty="0">
                <a:cs typeface="Calibri"/>
              </a:rPr>
              <a:t>-</a:t>
            </a:r>
            <a:r>
              <a:rPr lang="fr-FR" sz="1200" spc="-5" dirty="0">
                <a:cs typeface="Calibri"/>
              </a:rPr>
              <a:t>C</a:t>
            </a:r>
            <a:r>
              <a:rPr lang="fr-FR" sz="1200" dirty="0">
                <a:cs typeface="Calibri"/>
              </a:rPr>
              <a:t>AP</a:t>
            </a:r>
            <a:r>
              <a:rPr lang="fr-FR" sz="1200" spc="-10" dirty="0">
                <a:cs typeface="Calibri"/>
              </a:rPr>
              <a:t>E</a:t>
            </a:r>
            <a:r>
              <a:rPr lang="fr-FR" sz="1200" spc="-5" dirty="0">
                <a:cs typeface="Calibri"/>
              </a:rPr>
              <a:t>S</a:t>
            </a:r>
            <a:r>
              <a:rPr lang="fr-FR" sz="1200" dirty="0">
                <a:cs typeface="Calibri"/>
              </a:rPr>
              <a:t>,(7344)            </a:t>
            </a:r>
            <a:r>
              <a:rPr lang="fr-FR" sz="1200" b="1" spc="-5" dirty="0">
                <a:cs typeface="Calibri"/>
              </a:rPr>
              <a:t>DEM.</a:t>
            </a:r>
            <a:r>
              <a:rPr lang="fr-FR" sz="1200" b="1" dirty="0">
                <a:cs typeface="Calibri"/>
              </a:rPr>
              <a:t>011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fr-FR" sz="1200" dirty="0">
              <a:cs typeface="Calibri"/>
            </a:endParaRPr>
          </a:p>
          <a:p>
            <a:pPr marL="17145">
              <a:lnSpc>
                <a:spcPct val="100000"/>
              </a:lnSpc>
            </a:pPr>
            <a:r>
              <a:rPr lang="fr-FR" sz="1200" b="1" i="1" u="sng" spc="5" dirty="0">
                <a:uFill>
                  <a:solidFill>
                    <a:srgbClr val="000000"/>
                  </a:solidFill>
                </a:uFill>
                <a:cs typeface="Calibri"/>
              </a:rPr>
              <a:t>MASTERS Histoire de l’Art et mondes anciens</a:t>
            </a:r>
            <a:endParaRPr lang="fr-FR" sz="1200" dirty="0">
              <a:cs typeface="Calibri"/>
            </a:endParaRPr>
          </a:p>
          <a:p>
            <a:pPr marL="17145">
              <a:spcBef>
                <a:spcPts val="5"/>
              </a:spcBef>
            </a:pPr>
            <a:r>
              <a:rPr lang="fr-FR" sz="1200" spc="-10" dirty="0">
                <a:cs typeface="Calibri"/>
              </a:rPr>
              <a:t>Romain </a:t>
            </a:r>
            <a:r>
              <a:rPr lang="fr-FR" sz="1200" spc="-5" dirty="0">
                <a:cs typeface="Calibri"/>
              </a:rPr>
              <a:t>DAMIEN (7045)                               </a:t>
            </a:r>
            <a:r>
              <a:rPr lang="fr-FR" sz="1200" b="1" spc="-5" dirty="0">
                <a:cs typeface="Calibri"/>
              </a:rPr>
              <a:t>DEM.011</a:t>
            </a:r>
            <a:endParaRPr lang="fr-FR" sz="1200" b="0" i="0" u="none" strike="noStrike" baseline="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fr-FR" sz="11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r>
              <a:rPr lang="fr-FR" sz="1150" b="1" i="1" u="sng" dirty="0">
                <a:latin typeface="Calibri"/>
                <a:cs typeface="Calibri"/>
              </a:rPr>
              <a:t>MASTERS archéologie et mondes médiévaux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r>
              <a:rPr lang="fr-FR" sz="1150" dirty="0">
                <a:latin typeface="Calibri"/>
                <a:cs typeface="Calibri"/>
              </a:rPr>
              <a:t> Patricia PREJEAN-MAKI  (4420) 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r>
              <a:rPr lang="fr-FR" sz="1150" dirty="0">
                <a:latin typeface="Calibri"/>
                <a:cs typeface="Calibri"/>
              </a:rPr>
              <a:t> Angela MARTINS FERREIRA (4317)</a:t>
            </a:r>
            <a:endParaRPr sz="115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8498" y="4416945"/>
            <a:ext cx="2390171" cy="1544012"/>
          </a:xfrm>
          <a:prstGeom prst="rect">
            <a:avLst/>
          </a:prstGeom>
          <a:ln w="12700">
            <a:solidFill>
              <a:srgbClr val="4170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6205" algn="ctr">
              <a:lnSpc>
                <a:spcPts val="1664"/>
              </a:lnSpc>
            </a:pPr>
            <a:endParaRPr lang="fr-FR" sz="1400" b="1" spc="-5" dirty="0">
              <a:solidFill>
                <a:srgbClr val="B14B97"/>
              </a:solidFill>
              <a:latin typeface="Calibri"/>
              <a:cs typeface="Calibri"/>
            </a:endParaRPr>
          </a:p>
          <a:p>
            <a:pPr marL="116205" algn="ctr">
              <a:lnSpc>
                <a:spcPts val="1664"/>
              </a:lnSpc>
            </a:pPr>
            <a:r>
              <a:rPr sz="1400" b="1" spc="-5" dirty="0" err="1">
                <a:solidFill>
                  <a:srgbClr val="B14B97"/>
                </a:solidFill>
                <a:latin typeface="Calibri"/>
                <a:cs typeface="Calibri"/>
              </a:rPr>
              <a:t>Cartothèque</a:t>
            </a:r>
            <a:r>
              <a:rPr sz="1400" b="1" spc="-5" dirty="0">
                <a:solidFill>
                  <a:srgbClr val="B14B97"/>
                </a:solidFill>
                <a:latin typeface="Calibri"/>
                <a:cs typeface="Calibri"/>
              </a:rPr>
              <a:t> </a:t>
            </a:r>
            <a:endParaRPr sz="1400" dirty="0">
              <a:solidFill>
                <a:srgbClr val="B14B97"/>
              </a:solidFill>
              <a:latin typeface="Calibri"/>
              <a:cs typeface="Calibri"/>
            </a:endParaRPr>
          </a:p>
          <a:p>
            <a:pPr marL="116205">
              <a:lnSpc>
                <a:spcPct val="100000"/>
              </a:lnSpc>
              <a:tabLst>
                <a:tab pos="1068705" algn="l"/>
              </a:tabLst>
            </a:pPr>
            <a:endParaRPr lang="fr-FR" sz="1200" dirty="0">
              <a:highlight>
                <a:srgbClr val="FFFF00"/>
              </a:highlight>
              <a:latin typeface="Calibri"/>
              <a:cs typeface="Calibri"/>
            </a:endParaRPr>
          </a:p>
          <a:p>
            <a:pPr marL="116205">
              <a:lnSpc>
                <a:spcPct val="100000"/>
              </a:lnSpc>
              <a:tabLst>
                <a:tab pos="1068705" algn="l"/>
              </a:tabLst>
            </a:pPr>
            <a:endParaRPr lang="fr-FR" sz="1200" dirty="0">
              <a:highlight>
                <a:srgbClr val="FFFF00"/>
              </a:highlight>
              <a:latin typeface="Calibri"/>
              <a:cs typeface="Calibri"/>
            </a:endParaRPr>
          </a:p>
          <a:p>
            <a:pPr marL="116205">
              <a:lnSpc>
                <a:spcPct val="100000"/>
              </a:lnSpc>
              <a:tabLst>
                <a:tab pos="1068705" algn="l"/>
              </a:tabLst>
            </a:pPr>
            <a:r>
              <a:rPr lang="fr-FR" sz="1200" dirty="0">
                <a:latin typeface="Calibri"/>
                <a:cs typeface="Calibri"/>
              </a:rPr>
              <a:t>Camille SCHEFFLER  </a:t>
            </a:r>
            <a:r>
              <a:rPr lang="fr-FR" sz="1200" spc="-5" dirty="0">
                <a:latin typeface="Calibri"/>
                <a:cs typeface="Calibri"/>
              </a:rPr>
              <a:t>(4416)</a:t>
            </a:r>
            <a:r>
              <a:rPr lang="fr-FR" sz="1200" dirty="0">
                <a:latin typeface="Calibri"/>
                <a:cs typeface="Calibri"/>
              </a:rPr>
              <a:t>      </a:t>
            </a:r>
          </a:p>
          <a:p>
            <a:pPr marL="116205">
              <a:lnSpc>
                <a:spcPct val="100000"/>
              </a:lnSpc>
              <a:tabLst>
                <a:tab pos="1068705" algn="l"/>
              </a:tabLst>
            </a:pPr>
            <a:r>
              <a:rPr lang="fr-FR" sz="1200" dirty="0">
                <a:latin typeface="Calibri"/>
                <a:cs typeface="Calibri"/>
              </a:rPr>
              <a:t>Fabienne THERON                    </a:t>
            </a:r>
            <a:r>
              <a:rPr lang="fr-FR" sz="1200" spc="-5" dirty="0">
                <a:latin typeface="Calibri"/>
                <a:cs typeface="Calibri"/>
              </a:rPr>
              <a:t>                     </a:t>
            </a:r>
          </a:p>
          <a:p>
            <a:pPr marL="116205">
              <a:lnSpc>
                <a:spcPct val="100000"/>
              </a:lnSpc>
              <a:tabLst>
                <a:tab pos="1068705" algn="l"/>
              </a:tabLst>
            </a:pPr>
            <a:r>
              <a:rPr lang="fr-FR" sz="1200" b="1" spc="-5" dirty="0">
                <a:latin typeface="Calibri"/>
                <a:cs typeface="Calibri"/>
              </a:rPr>
              <a:t>                                                    </a:t>
            </a:r>
            <a:r>
              <a:rPr lang="fr-FR" sz="1200" b="1" spc="-30" dirty="0">
                <a:latin typeface="Calibri"/>
                <a:cs typeface="Calibri"/>
              </a:rPr>
              <a:t>V.269</a:t>
            </a:r>
          </a:p>
          <a:p>
            <a:pPr marL="116205">
              <a:lnSpc>
                <a:spcPct val="100000"/>
              </a:lnSpc>
              <a:tabLst>
                <a:tab pos="1068705" algn="l"/>
              </a:tabLst>
            </a:pPr>
            <a:endParaRPr lang="fr-FR" sz="12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706482" y="5879693"/>
            <a:ext cx="2005964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Les </a:t>
            </a:r>
            <a:r>
              <a:rPr sz="1000" spc="-5" dirty="0">
                <a:latin typeface="Calibri"/>
                <a:cs typeface="Calibri"/>
              </a:rPr>
              <a:t>4 derniers chiffres des numéros de  téléphone figurent à côté du nom </a:t>
            </a:r>
            <a:r>
              <a:rPr sz="1000" dirty="0">
                <a:latin typeface="Calibri"/>
                <a:cs typeface="Calibri"/>
              </a:rPr>
              <a:t>de  </a:t>
            </a:r>
            <a:r>
              <a:rPr sz="1000" spc="-5" dirty="0">
                <a:latin typeface="Calibri"/>
                <a:cs typeface="Calibri"/>
              </a:rPr>
              <a:t>l'interlocuteur.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PDA : Bât. V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(047877xxxx)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BDR : Bât. </a:t>
            </a:r>
            <a:r>
              <a:rPr sz="1000" spc="-10" dirty="0">
                <a:latin typeface="Calibri"/>
                <a:cs typeface="Calibri"/>
              </a:rPr>
              <a:t>Demeter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(047869xxxx)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2399" y="1392720"/>
            <a:ext cx="1722120" cy="774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Laure</a:t>
            </a:r>
            <a:r>
              <a:rPr sz="1300" b="1" spc="5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OTTAVIANO</a:t>
            </a:r>
            <a:endParaRPr sz="13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5"/>
              </a:spcBef>
            </a:pPr>
            <a:r>
              <a:rPr sz="1200" spc="-5" dirty="0">
                <a:latin typeface="Calibri"/>
                <a:cs typeface="Calibri"/>
              </a:rPr>
              <a:t>Assistante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>
                <a:latin typeface="Calibri"/>
                <a:cs typeface="Calibri"/>
              </a:rPr>
              <a:t>direction  Chargée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communication  </a:t>
            </a:r>
            <a:r>
              <a:rPr sz="1200" b="1" spc="-25" dirty="0">
                <a:latin typeface="Calibri"/>
                <a:cs typeface="Calibri"/>
              </a:rPr>
              <a:t>V.237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(4418)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942790" y="5167618"/>
            <a:ext cx="1533348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latin typeface="Calibri"/>
                <a:cs typeface="Calibri"/>
              </a:rPr>
              <a:t>Lyon,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lang="fr-FR" sz="1200" spc="-65" dirty="0">
                <a:latin typeface="Calibri"/>
                <a:cs typeface="Calibri"/>
              </a:rPr>
              <a:t>   05//09</a:t>
            </a:r>
            <a:r>
              <a:rPr sz="1200" dirty="0">
                <a:latin typeface="Calibri"/>
                <a:cs typeface="Calibri"/>
              </a:rPr>
              <a:t>/2025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359613" y="2658068"/>
            <a:ext cx="18713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Angela MARTINS</a:t>
            </a:r>
            <a:r>
              <a:rPr sz="1300" b="1" spc="20" dirty="0">
                <a:latin typeface="Calibri"/>
                <a:cs typeface="Calibri"/>
              </a:rPr>
              <a:t> </a:t>
            </a:r>
            <a:r>
              <a:rPr sz="1300" b="1" dirty="0">
                <a:latin typeface="Calibri"/>
                <a:cs typeface="Calibri"/>
              </a:rPr>
              <a:t>FERREIRA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11148" y="2885345"/>
            <a:ext cx="310006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Responsable </a:t>
            </a:r>
            <a:r>
              <a:rPr sz="1200" dirty="0">
                <a:latin typeface="Calibri"/>
                <a:cs typeface="Calibri"/>
              </a:rPr>
              <a:t>de </a:t>
            </a:r>
            <a:r>
              <a:rPr sz="1200" spc="-5" dirty="0" err="1">
                <a:latin typeface="Calibri"/>
                <a:cs typeface="Calibri"/>
              </a:rPr>
              <a:t>scolarité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lang="fr-FR" sz="1200" b="1" spc="-5" dirty="0">
                <a:latin typeface="Calibri"/>
                <a:cs typeface="Calibri"/>
              </a:rPr>
              <a:t>Licences </a:t>
            </a:r>
            <a:r>
              <a:rPr sz="1200" b="1" spc="-25" dirty="0">
                <a:latin typeface="Calibri"/>
                <a:cs typeface="Calibri"/>
              </a:rPr>
              <a:t>V.2</a:t>
            </a:r>
            <a:r>
              <a:rPr lang="fr-FR" sz="1200" b="1" spc="-25" dirty="0">
                <a:latin typeface="Calibri"/>
                <a:cs typeface="Calibri"/>
              </a:rPr>
              <a:t>58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(4317)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03823" y="336477"/>
            <a:ext cx="2387820" cy="5938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8266380" y="1409865"/>
            <a:ext cx="335281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0876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Patricia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PREJEAN-MAKI</a:t>
            </a:r>
            <a:endParaRPr sz="1200" dirty="0">
              <a:latin typeface="Calibri"/>
              <a:cs typeface="Calibri"/>
            </a:endParaRPr>
          </a:p>
          <a:p>
            <a:pPr marL="150876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Responsable administratif</a:t>
            </a:r>
            <a:r>
              <a:rPr sz="1200" spc="-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381760" algn="l"/>
                <a:tab pos="1508760" algn="l"/>
              </a:tabLst>
            </a:pPr>
            <a:r>
              <a:rPr sz="1200" u="sng" dirty="0">
                <a:uFill>
                  <a:solidFill>
                    <a:srgbClr val="5B9BD4"/>
                  </a:solidFill>
                </a:uFill>
                <a:latin typeface="Calibri"/>
                <a:cs typeface="Calibri"/>
              </a:rPr>
              <a:t> 	</a:t>
            </a:r>
            <a:r>
              <a:rPr sz="1200" dirty="0">
                <a:latin typeface="Calibri"/>
                <a:cs typeface="Calibri"/>
              </a:rPr>
              <a:t>	financier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adjointe</a:t>
            </a:r>
            <a:endParaRPr sz="1200" dirty="0">
              <a:latin typeface="Calibri"/>
              <a:cs typeface="Calibri"/>
            </a:endParaRPr>
          </a:p>
          <a:p>
            <a:pPr marL="1508760">
              <a:lnSpc>
                <a:spcPct val="100000"/>
              </a:lnSpc>
            </a:pPr>
            <a:r>
              <a:rPr sz="1200" b="1" spc="-25" dirty="0">
                <a:latin typeface="Calibri"/>
                <a:cs typeface="Calibri"/>
              </a:rPr>
              <a:t>V.261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(4420)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A1EDFF5B-DCEE-477E-8D33-FC189997D8F4}"/>
              </a:ext>
            </a:extLst>
          </p:cNvPr>
          <p:cNvSpPr txBox="1"/>
          <p:nvPr/>
        </p:nvSpPr>
        <p:spPr>
          <a:xfrm>
            <a:off x="9496641" y="2278732"/>
            <a:ext cx="2494887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1714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B14B97"/>
              </a:solidFill>
              <a:effectLst/>
              <a:uLnTx/>
              <a:uFillTx/>
              <a:ea typeface="+mn-ea"/>
              <a:cs typeface="Calibri"/>
            </a:endParaRPr>
          </a:p>
          <a:p>
            <a:pPr marL="1714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B14B97"/>
                </a:solidFill>
                <a:effectLst/>
                <a:uLnTx/>
                <a:uFillTx/>
                <a:ea typeface="+mn-ea"/>
                <a:cs typeface="Calibri"/>
              </a:rPr>
              <a:t>Institut d’Urbanisme (IUL) </a:t>
            </a:r>
            <a:r>
              <a:rPr kumimoji="0" lang="fr-FR" sz="120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centre</a:t>
            </a:r>
            <a:r>
              <a:rPr kumimoji="0" lang="fr-FR" sz="1200" i="0" u="none" strike="noStrike" kern="1200" cap="none" spc="-1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fr-F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Berthelot)</a:t>
            </a:r>
          </a:p>
          <a:p>
            <a:pPr marL="1714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14 </a:t>
            </a:r>
            <a:r>
              <a:rPr kumimoji="0" lang="fr-FR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avenue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Berthelot - 69007</a:t>
            </a:r>
            <a:r>
              <a:rPr kumimoji="0" lang="fr-FR" sz="12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fr-FR" sz="1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Lyon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714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7145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sng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Gestion administrative </a:t>
            </a:r>
            <a:r>
              <a:rPr kumimoji="0" lang="fr-FR" sz="1200" b="0" i="1" u="sng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et</a:t>
            </a:r>
            <a:r>
              <a:rPr kumimoji="0" lang="fr-FR" sz="1200" b="0" i="1" u="sng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lang="fr-FR" sz="1200" b="0" i="1" u="sng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scolarité </a:t>
            </a:r>
            <a:r>
              <a:rPr kumimoji="0" lang="fr-FR" sz="1200" b="1" i="1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MASTERS</a:t>
            </a:r>
          </a:p>
          <a:p>
            <a:pPr marL="17145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7145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Virginie DAMIEN </a:t>
            </a:r>
            <a:r>
              <a:rPr kumimoji="0" lang="fr-FR" sz="12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fr-FR" sz="11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(04.69.84.40.11</a:t>
            </a:r>
            <a:r>
              <a:rPr kumimoji="0" lang="fr-FR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</a:t>
            </a:r>
            <a:r>
              <a:rPr kumimoji="0" lang="fr-FR" sz="1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 </a:t>
            </a:r>
          </a:p>
          <a:p>
            <a:pPr marL="17145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28595" algn="l"/>
              </a:tabLst>
              <a:defRPr/>
            </a:pPr>
            <a:r>
              <a:rPr lang="fr-FR" sz="1200" spc="-20" dirty="0">
                <a:solidFill>
                  <a:prstClr val="black"/>
                </a:solidFill>
                <a:latin typeface="Calibri"/>
                <a:cs typeface="Calibri"/>
              </a:rPr>
              <a:t>                                               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IUL</a:t>
            </a:r>
            <a:r>
              <a:rPr kumimoji="0" lang="fr-FR" sz="1200" b="1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205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15817467-748B-47A3-8481-231B610D2EF9}"/>
              </a:ext>
            </a:extLst>
          </p:cNvPr>
          <p:cNvSpPr txBox="1"/>
          <p:nvPr/>
        </p:nvSpPr>
        <p:spPr>
          <a:xfrm>
            <a:off x="2770461" y="5191334"/>
            <a:ext cx="325704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" marR="0" lvl="0" indent="0" algn="l" defTabSz="914400" rtl="0" eaLnBrk="1" fontAlgn="auto" latinLnBrk="0" hangingPunct="1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1" strike="noStrike" kern="1200" cap="none" spc="-10" normalizeH="0" baseline="0" noProof="0" dirty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LICENCES </a:t>
            </a:r>
            <a:r>
              <a:rPr kumimoji="0" lang="fr-FR" sz="1200" b="1" i="1" strike="noStrike" kern="1200" cap="none" spc="-10" normalizeH="0" baseline="0" noProof="0" dirty="0" err="1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Hisoire</a:t>
            </a:r>
            <a:r>
              <a:rPr kumimoji="0" lang="fr-FR" sz="1200" b="1" i="1" strike="noStrike" kern="1200" cap="none" spc="-10" normalizeH="0" baseline="0" noProof="0" dirty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ea typeface="+mn-ea"/>
                <a:cs typeface="Calibri"/>
              </a:rPr>
              <a:t> de l’art et Archéologie</a:t>
            </a:r>
            <a:endParaRPr kumimoji="0" lang="fr-FR" sz="12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714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Gaëtan </a:t>
            </a:r>
            <a:r>
              <a:rPr kumimoji="0" lang="fr-FR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DUQUENOY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– </a:t>
            </a:r>
            <a:r>
              <a:rPr kumimoji="0" lang="fr-FR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Licences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 </a:t>
            </a:r>
            <a:r>
              <a:rPr kumimoji="0" lang="fr-FR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(4356</a:t>
            </a:r>
            <a:endParaRPr kumimoji="0" lang="fr-FR" sz="1200" b="0" i="0" u="none" strike="noStrike" kern="1200" cap="none" spc="9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714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Jennifer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DIAS - </a:t>
            </a:r>
            <a:r>
              <a:rPr kumimoji="0" lang="fr-FR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Licences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lang="fr-FR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et</a:t>
            </a:r>
            <a:r>
              <a:rPr kumimoji="0" lang="fr-FR" sz="12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lang="fr-FR" sz="12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fr-FR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(7363)</a:t>
            </a:r>
          </a:p>
          <a:p>
            <a:pPr marL="1714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spc="-5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714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5798D00C-D517-4F86-8083-F10053F77DCB}"/>
              </a:ext>
            </a:extLst>
          </p:cNvPr>
          <p:cNvSpPr txBox="1"/>
          <p:nvPr/>
        </p:nvSpPr>
        <p:spPr>
          <a:xfrm>
            <a:off x="2789266" y="4885558"/>
            <a:ext cx="3067165" cy="276999"/>
          </a:xfrm>
          <a:prstGeom prst="rect">
            <a:avLst/>
          </a:prstGeom>
          <a:solidFill>
            <a:schemeClr val="bg1"/>
          </a:solidFill>
        </p:spPr>
        <p:txBody>
          <a:bodyPr wrap="square" anchor="t">
            <a:spAutoFit/>
          </a:bodyPr>
          <a:lstStyle/>
          <a:p>
            <a:pPr>
              <a:lnSpc>
                <a:spcPct val="100000"/>
              </a:lnSpc>
              <a:spcBef>
                <a:spcPts val="980"/>
              </a:spcBef>
            </a:pPr>
            <a:r>
              <a:rPr lang="fr-FR" sz="1200" b="1" i="1" spc="-5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Site  (BDR)- Bât Demeter – </a:t>
            </a:r>
            <a:r>
              <a:rPr lang="fr-FR" sz="1200" b="1" i="1" spc="-5" dirty="0" err="1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Bur</a:t>
            </a:r>
            <a:r>
              <a:rPr lang="fr-FR" sz="1200" b="1" i="1" spc="-5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. DEM 010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EBAC367C-1934-40BD-9A01-F88A392488A5}"/>
              </a:ext>
            </a:extLst>
          </p:cNvPr>
          <p:cNvSpPr txBox="1"/>
          <p:nvPr/>
        </p:nvSpPr>
        <p:spPr>
          <a:xfrm>
            <a:off x="6216070" y="2359087"/>
            <a:ext cx="3100067" cy="736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" marR="0" lvl="0" indent="0" algn="ctr" defTabSz="914400" rtl="0" eaLnBrk="1" fontAlgn="auto" latinLnBrk="0" hangingPunct="1">
              <a:lnSpc>
                <a:spcPct val="100000"/>
              </a:lnSpc>
              <a:spcBef>
                <a:spcPts val="11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-5" normalizeH="0" baseline="0" noProof="0" dirty="0">
                <a:ln>
                  <a:noFill/>
                </a:ln>
                <a:solidFill>
                  <a:srgbClr val="B14B97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Pôle Scolarité MASTERS</a:t>
            </a:r>
            <a:endParaRPr lang="fr-FR" sz="1200" b="1" spc="-10" dirty="0">
              <a:latin typeface="Calibri"/>
              <a:cs typeface="Calibri"/>
            </a:endParaRPr>
          </a:p>
          <a:p>
            <a:pPr marR="6350" algn="ctr">
              <a:lnSpc>
                <a:spcPct val="100000"/>
              </a:lnSpc>
              <a:spcBef>
                <a:spcPts val="95"/>
              </a:spcBef>
            </a:pPr>
            <a:r>
              <a:rPr lang="fr-FR" sz="1300" b="1" spc="-10" dirty="0">
                <a:latin typeface="Calibri"/>
                <a:cs typeface="Calibri"/>
              </a:rPr>
              <a:t>Patricia</a:t>
            </a:r>
            <a:r>
              <a:rPr lang="fr-FR" sz="1300" b="1" spc="15" dirty="0">
                <a:latin typeface="Calibri"/>
                <a:cs typeface="Calibri"/>
              </a:rPr>
              <a:t> </a:t>
            </a:r>
            <a:r>
              <a:rPr lang="fr-FR" sz="1300" b="1" spc="-10" dirty="0">
                <a:latin typeface="Calibri"/>
                <a:cs typeface="Calibri"/>
              </a:rPr>
              <a:t>PREJEAN-MAKI</a:t>
            </a:r>
            <a:endParaRPr lang="fr-FR" sz="1300" dirty="0">
              <a:latin typeface="Calibri"/>
              <a:cs typeface="Calibri"/>
            </a:endParaRPr>
          </a:p>
          <a:p>
            <a:pPr marR="5080" algn="ctr">
              <a:lnSpc>
                <a:spcPct val="100000"/>
              </a:lnSpc>
              <a:spcBef>
                <a:spcPts val="15"/>
              </a:spcBef>
            </a:pPr>
            <a:r>
              <a:rPr lang="fr-FR" sz="1200" spc="-5" dirty="0">
                <a:latin typeface="Calibri"/>
                <a:cs typeface="Calibri"/>
              </a:rPr>
              <a:t>Responsable </a:t>
            </a:r>
            <a:r>
              <a:rPr lang="fr-FR" sz="1200" dirty="0">
                <a:latin typeface="Calibri"/>
                <a:cs typeface="Calibri"/>
              </a:rPr>
              <a:t>de </a:t>
            </a:r>
            <a:r>
              <a:rPr lang="fr-FR" sz="1200" spc="-5" dirty="0">
                <a:latin typeface="Calibri"/>
                <a:cs typeface="Calibri"/>
              </a:rPr>
              <a:t>scolarité Masters </a:t>
            </a:r>
            <a:r>
              <a:rPr lang="fr-FR" sz="1200" b="1" spc="-25" dirty="0">
                <a:latin typeface="Calibri"/>
                <a:cs typeface="Calibri"/>
              </a:rPr>
              <a:t>V.261</a:t>
            </a:r>
            <a:r>
              <a:rPr lang="fr-FR" sz="1200" b="1" spc="-20" dirty="0">
                <a:latin typeface="Calibri"/>
                <a:cs typeface="Calibri"/>
              </a:rPr>
              <a:t> </a:t>
            </a:r>
            <a:r>
              <a:rPr lang="fr-FR" sz="1200" spc="-5" dirty="0">
                <a:latin typeface="Calibri"/>
                <a:cs typeface="Calibri"/>
              </a:rPr>
              <a:t>(4420)</a:t>
            </a:r>
            <a:endParaRPr lang="fr-FR" sz="1200" dirty="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1BEF2F16-F8FC-4064-9382-96CB1254E72D}"/>
              </a:ext>
            </a:extLst>
          </p:cNvPr>
          <p:cNvSpPr txBox="1"/>
          <p:nvPr/>
        </p:nvSpPr>
        <p:spPr>
          <a:xfrm>
            <a:off x="6145545" y="4684385"/>
            <a:ext cx="2988959" cy="276999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ct val="100000"/>
              </a:lnSpc>
              <a:spcBef>
                <a:spcPts val="980"/>
              </a:spcBef>
            </a:pPr>
            <a:r>
              <a:rPr lang="fr-FR" sz="1200" b="1" i="1" spc="-5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Site  (BDR)- Bât Demeter – </a:t>
            </a:r>
            <a:r>
              <a:rPr lang="fr-FR" sz="1200" b="1" i="1" spc="-5" dirty="0" err="1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Bur</a:t>
            </a:r>
            <a:r>
              <a:rPr lang="fr-FR" sz="1200" b="1" i="1" spc="-5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. DEM 010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0CF25F6-C0C2-465E-9B33-0C3730990EFC}"/>
              </a:ext>
            </a:extLst>
          </p:cNvPr>
          <p:cNvCxnSpPr/>
          <p:nvPr/>
        </p:nvCxnSpPr>
        <p:spPr>
          <a:xfrm>
            <a:off x="2691643" y="1838036"/>
            <a:ext cx="14185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419</Words>
  <Application>Microsoft Office PowerPoint</Application>
  <PresentationFormat>Grand écran</PresentationFormat>
  <Paragraphs>84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UFR TEMPS ET TERRITOIRES (T&amp;T)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</dc:creator>
  <cp:lastModifiedBy>Laure</cp:lastModifiedBy>
  <cp:revision>22</cp:revision>
  <dcterms:created xsi:type="dcterms:W3CDTF">2025-09-04T13:01:37Z</dcterms:created>
  <dcterms:modified xsi:type="dcterms:W3CDTF">2025-09-05T08:59:23Z</dcterms:modified>
</cp:coreProperties>
</file>