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0" r:id="rId2"/>
    <p:sldId id="277" r:id="rId3"/>
    <p:sldId id="278" r:id="rId4"/>
    <p:sldId id="269" r:id="rId5"/>
    <p:sldId id="271" r:id="rId6"/>
    <p:sldId id="272" r:id="rId7"/>
    <p:sldId id="273" r:id="rId8"/>
    <p:sldId id="274" r:id="rId9"/>
    <p:sldId id="275" r:id="rId10"/>
    <p:sldId id="276"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E55851-0F9C-438F-A3C4-61ED52EF7083}" type="datetimeFigureOut">
              <a:rPr lang="fr-FR" smtClean="0"/>
              <a:t>03/02/2023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192C8-ADB7-4329-9DCB-B288D6BBDDC3}" type="slidenum">
              <a:rPr lang="fr-FR" smtClean="0"/>
              <a:t>‹N°›</a:t>
            </a:fld>
            <a:endParaRPr lang="fr-FR"/>
          </a:p>
        </p:txBody>
      </p:sp>
    </p:spTree>
    <p:extLst>
      <p:ext uri="{BB962C8B-B14F-4D97-AF65-F5344CB8AC3E}">
        <p14:creationId xmlns:p14="http://schemas.microsoft.com/office/powerpoint/2010/main" val="1890508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Total : </a:t>
            </a:r>
          </a:p>
        </p:txBody>
      </p:sp>
      <p:sp>
        <p:nvSpPr>
          <p:cNvPr id="4" name="Espace réservé du numéro de diapositive 3"/>
          <p:cNvSpPr>
            <a:spLocks noGrp="1"/>
          </p:cNvSpPr>
          <p:nvPr>
            <p:ph type="sldNum" sz="quarter" idx="5"/>
          </p:nvPr>
        </p:nvSpPr>
        <p:spPr/>
        <p:txBody>
          <a:bodyPr/>
          <a:lstStyle/>
          <a:p>
            <a:fld id="{351738B0-2A79-4536-94D5-40E862280E0E}" type="slidenum">
              <a:rPr lang="fr-FR" smtClean="0"/>
              <a:t>4</a:t>
            </a:fld>
            <a:endParaRPr lang="fr-FR"/>
          </a:p>
        </p:txBody>
      </p:sp>
    </p:spTree>
    <p:extLst>
      <p:ext uri="{BB962C8B-B14F-4D97-AF65-F5344CB8AC3E}">
        <p14:creationId xmlns:p14="http://schemas.microsoft.com/office/powerpoint/2010/main" val="2757722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C3E73F-6283-422A-9DC0-87B3B914D0B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5B123AF-844A-451C-A10F-BA29B6BA88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002A1F4-9B10-4A9C-9DC7-ABF5EE0F4155}"/>
              </a:ext>
            </a:extLst>
          </p:cNvPr>
          <p:cNvSpPr>
            <a:spLocks noGrp="1"/>
          </p:cNvSpPr>
          <p:nvPr>
            <p:ph type="dt" sz="half" idx="10"/>
          </p:nvPr>
        </p:nvSpPr>
        <p:spPr/>
        <p:txBody>
          <a:bodyPr/>
          <a:lstStyle/>
          <a:p>
            <a:fld id="{B5A4B696-C33E-42AE-8ED0-7678E78E1DBC}" type="datetimeFigureOut">
              <a:rPr lang="fr-FR" smtClean="0"/>
              <a:t>03/02/2023</a:t>
            </a:fld>
            <a:endParaRPr lang="fr-FR"/>
          </a:p>
        </p:txBody>
      </p:sp>
      <p:sp>
        <p:nvSpPr>
          <p:cNvPr id="5" name="Espace réservé du pied de page 4">
            <a:extLst>
              <a:ext uri="{FF2B5EF4-FFF2-40B4-BE49-F238E27FC236}">
                <a16:creationId xmlns:a16="http://schemas.microsoft.com/office/drawing/2014/main" id="{9ED514D7-3897-4185-B731-6C88E23CC5B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689502B-36BB-41F7-AB6C-B0206F950868}"/>
              </a:ext>
            </a:extLst>
          </p:cNvPr>
          <p:cNvSpPr>
            <a:spLocks noGrp="1"/>
          </p:cNvSpPr>
          <p:nvPr>
            <p:ph type="sldNum" sz="quarter" idx="12"/>
          </p:nvPr>
        </p:nvSpPr>
        <p:spPr/>
        <p:txBody>
          <a:bodyPr/>
          <a:lstStyle/>
          <a:p>
            <a:fld id="{2D2F3874-A19C-4798-B5D3-F39232AD4DB9}" type="slidenum">
              <a:rPr lang="fr-FR" smtClean="0"/>
              <a:t>‹N°›</a:t>
            </a:fld>
            <a:endParaRPr lang="fr-FR"/>
          </a:p>
        </p:txBody>
      </p:sp>
    </p:spTree>
    <p:extLst>
      <p:ext uri="{BB962C8B-B14F-4D97-AF65-F5344CB8AC3E}">
        <p14:creationId xmlns:p14="http://schemas.microsoft.com/office/powerpoint/2010/main" val="2772371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6C876E-0B95-40C0-86F4-D2662E02BAA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41B0B97-9370-49D2-A114-A6B1B0625603}"/>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AA60E21-3197-4B81-B9DD-FADF387D0B26}"/>
              </a:ext>
            </a:extLst>
          </p:cNvPr>
          <p:cNvSpPr>
            <a:spLocks noGrp="1"/>
          </p:cNvSpPr>
          <p:nvPr>
            <p:ph type="dt" sz="half" idx="10"/>
          </p:nvPr>
        </p:nvSpPr>
        <p:spPr/>
        <p:txBody>
          <a:bodyPr/>
          <a:lstStyle/>
          <a:p>
            <a:fld id="{B5A4B696-C33E-42AE-8ED0-7678E78E1DBC}" type="datetimeFigureOut">
              <a:rPr lang="fr-FR" smtClean="0"/>
              <a:t>03/02/2023</a:t>
            </a:fld>
            <a:endParaRPr lang="fr-FR"/>
          </a:p>
        </p:txBody>
      </p:sp>
      <p:sp>
        <p:nvSpPr>
          <p:cNvPr id="5" name="Espace réservé du pied de page 4">
            <a:extLst>
              <a:ext uri="{FF2B5EF4-FFF2-40B4-BE49-F238E27FC236}">
                <a16:creationId xmlns:a16="http://schemas.microsoft.com/office/drawing/2014/main" id="{11E78384-A340-4BAF-A2BE-A00D5460A3A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300B034-E3E7-4534-AB3D-4DF33A067885}"/>
              </a:ext>
            </a:extLst>
          </p:cNvPr>
          <p:cNvSpPr>
            <a:spLocks noGrp="1"/>
          </p:cNvSpPr>
          <p:nvPr>
            <p:ph type="sldNum" sz="quarter" idx="12"/>
          </p:nvPr>
        </p:nvSpPr>
        <p:spPr/>
        <p:txBody>
          <a:bodyPr/>
          <a:lstStyle/>
          <a:p>
            <a:fld id="{2D2F3874-A19C-4798-B5D3-F39232AD4DB9}" type="slidenum">
              <a:rPr lang="fr-FR" smtClean="0"/>
              <a:t>‹N°›</a:t>
            </a:fld>
            <a:endParaRPr lang="fr-FR"/>
          </a:p>
        </p:txBody>
      </p:sp>
    </p:spTree>
    <p:extLst>
      <p:ext uri="{BB962C8B-B14F-4D97-AF65-F5344CB8AC3E}">
        <p14:creationId xmlns:p14="http://schemas.microsoft.com/office/powerpoint/2010/main" val="3051137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D5036A7-5624-4AA3-BFDF-DF2F4AF384C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A1316B1-1BFF-470D-AECD-B3F4F3DD076C}"/>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A9B482F-C8AF-4429-BDAB-1DC546868E7F}"/>
              </a:ext>
            </a:extLst>
          </p:cNvPr>
          <p:cNvSpPr>
            <a:spLocks noGrp="1"/>
          </p:cNvSpPr>
          <p:nvPr>
            <p:ph type="dt" sz="half" idx="10"/>
          </p:nvPr>
        </p:nvSpPr>
        <p:spPr/>
        <p:txBody>
          <a:bodyPr/>
          <a:lstStyle/>
          <a:p>
            <a:fld id="{B5A4B696-C33E-42AE-8ED0-7678E78E1DBC}" type="datetimeFigureOut">
              <a:rPr lang="fr-FR" smtClean="0"/>
              <a:t>03/02/2023</a:t>
            </a:fld>
            <a:endParaRPr lang="fr-FR"/>
          </a:p>
        </p:txBody>
      </p:sp>
      <p:sp>
        <p:nvSpPr>
          <p:cNvPr id="5" name="Espace réservé du pied de page 4">
            <a:extLst>
              <a:ext uri="{FF2B5EF4-FFF2-40B4-BE49-F238E27FC236}">
                <a16:creationId xmlns:a16="http://schemas.microsoft.com/office/drawing/2014/main" id="{12E81CBA-A1DE-4768-A6FA-BBEAC384458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2F4A1F9-5AE1-4606-A1B1-E3245020990A}"/>
              </a:ext>
            </a:extLst>
          </p:cNvPr>
          <p:cNvSpPr>
            <a:spLocks noGrp="1"/>
          </p:cNvSpPr>
          <p:nvPr>
            <p:ph type="sldNum" sz="quarter" idx="12"/>
          </p:nvPr>
        </p:nvSpPr>
        <p:spPr/>
        <p:txBody>
          <a:bodyPr/>
          <a:lstStyle/>
          <a:p>
            <a:fld id="{2D2F3874-A19C-4798-B5D3-F39232AD4DB9}" type="slidenum">
              <a:rPr lang="fr-FR" smtClean="0"/>
              <a:t>‹N°›</a:t>
            </a:fld>
            <a:endParaRPr lang="fr-FR"/>
          </a:p>
        </p:txBody>
      </p:sp>
    </p:spTree>
    <p:extLst>
      <p:ext uri="{BB962C8B-B14F-4D97-AF65-F5344CB8AC3E}">
        <p14:creationId xmlns:p14="http://schemas.microsoft.com/office/powerpoint/2010/main" val="1177162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AB4A77-F689-47C8-883C-5DD5C7575EA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1496D07-EFCA-4A8E-9C06-30DA61E55575}"/>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C5867C0-3534-4A0C-92F5-CFC12CC76A70}"/>
              </a:ext>
            </a:extLst>
          </p:cNvPr>
          <p:cNvSpPr>
            <a:spLocks noGrp="1"/>
          </p:cNvSpPr>
          <p:nvPr>
            <p:ph type="dt" sz="half" idx="10"/>
          </p:nvPr>
        </p:nvSpPr>
        <p:spPr/>
        <p:txBody>
          <a:bodyPr/>
          <a:lstStyle/>
          <a:p>
            <a:fld id="{B5A4B696-C33E-42AE-8ED0-7678E78E1DBC}" type="datetimeFigureOut">
              <a:rPr lang="fr-FR" smtClean="0"/>
              <a:t>03/02/2023</a:t>
            </a:fld>
            <a:endParaRPr lang="fr-FR"/>
          </a:p>
        </p:txBody>
      </p:sp>
      <p:sp>
        <p:nvSpPr>
          <p:cNvPr id="5" name="Espace réservé du pied de page 4">
            <a:extLst>
              <a:ext uri="{FF2B5EF4-FFF2-40B4-BE49-F238E27FC236}">
                <a16:creationId xmlns:a16="http://schemas.microsoft.com/office/drawing/2014/main" id="{18627C29-2349-4BD9-AA2D-57B16F62E7C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FE7CBA8-D707-4780-8EE4-4BB403E871BE}"/>
              </a:ext>
            </a:extLst>
          </p:cNvPr>
          <p:cNvSpPr>
            <a:spLocks noGrp="1"/>
          </p:cNvSpPr>
          <p:nvPr>
            <p:ph type="sldNum" sz="quarter" idx="12"/>
          </p:nvPr>
        </p:nvSpPr>
        <p:spPr/>
        <p:txBody>
          <a:bodyPr/>
          <a:lstStyle/>
          <a:p>
            <a:fld id="{2D2F3874-A19C-4798-B5D3-F39232AD4DB9}" type="slidenum">
              <a:rPr lang="fr-FR" smtClean="0"/>
              <a:t>‹N°›</a:t>
            </a:fld>
            <a:endParaRPr lang="fr-FR"/>
          </a:p>
        </p:txBody>
      </p:sp>
    </p:spTree>
    <p:extLst>
      <p:ext uri="{BB962C8B-B14F-4D97-AF65-F5344CB8AC3E}">
        <p14:creationId xmlns:p14="http://schemas.microsoft.com/office/powerpoint/2010/main" val="139465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F838ED-925A-45BC-B3CE-98AC52A4D10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27E2C0D-377C-43C6-9B0B-29EB2D34DA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419EE689-3B37-44C2-A125-DE05855F1DDE}"/>
              </a:ext>
            </a:extLst>
          </p:cNvPr>
          <p:cNvSpPr>
            <a:spLocks noGrp="1"/>
          </p:cNvSpPr>
          <p:nvPr>
            <p:ph type="dt" sz="half" idx="10"/>
          </p:nvPr>
        </p:nvSpPr>
        <p:spPr/>
        <p:txBody>
          <a:bodyPr/>
          <a:lstStyle/>
          <a:p>
            <a:fld id="{B5A4B696-C33E-42AE-8ED0-7678E78E1DBC}" type="datetimeFigureOut">
              <a:rPr lang="fr-FR" smtClean="0"/>
              <a:t>03/02/2023</a:t>
            </a:fld>
            <a:endParaRPr lang="fr-FR"/>
          </a:p>
        </p:txBody>
      </p:sp>
      <p:sp>
        <p:nvSpPr>
          <p:cNvPr id="5" name="Espace réservé du pied de page 4">
            <a:extLst>
              <a:ext uri="{FF2B5EF4-FFF2-40B4-BE49-F238E27FC236}">
                <a16:creationId xmlns:a16="http://schemas.microsoft.com/office/drawing/2014/main" id="{D6DDCAA4-FB09-453D-A634-652D162DC1B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18B365D-1CEE-41E7-B512-0A0206B221EC}"/>
              </a:ext>
            </a:extLst>
          </p:cNvPr>
          <p:cNvSpPr>
            <a:spLocks noGrp="1"/>
          </p:cNvSpPr>
          <p:nvPr>
            <p:ph type="sldNum" sz="quarter" idx="12"/>
          </p:nvPr>
        </p:nvSpPr>
        <p:spPr/>
        <p:txBody>
          <a:bodyPr/>
          <a:lstStyle/>
          <a:p>
            <a:fld id="{2D2F3874-A19C-4798-B5D3-F39232AD4DB9}" type="slidenum">
              <a:rPr lang="fr-FR" smtClean="0"/>
              <a:t>‹N°›</a:t>
            </a:fld>
            <a:endParaRPr lang="fr-FR"/>
          </a:p>
        </p:txBody>
      </p:sp>
    </p:spTree>
    <p:extLst>
      <p:ext uri="{BB962C8B-B14F-4D97-AF65-F5344CB8AC3E}">
        <p14:creationId xmlns:p14="http://schemas.microsoft.com/office/powerpoint/2010/main" val="320847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73B91-F382-403A-BAB8-D62CF0400DA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5450BB3-5B6D-469B-AD3F-250CB81E7A3C}"/>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74DAE13-CB35-494C-8EC6-E6BF19EBC4A7}"/>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85A27B5-9A07-483F-BE66-E59C2365F9AB}"/>
              </a:ext>
            </a:extLst>
          </p:cNvPr>
          <p:cNvSpPr>
            <a:spLocks noGrp="1"/>
          </p:cNvSpPr>
          <p:nvPr>
            <p:ph type="dt" sz="half" idx="10"/>
          </p:nvPr>
        </p:nvSpPr>
        <p:spPr/>
        <p:txBody>
          <a:bodyPr/>
          <a:lstStyle/>
          <a:p>
            <a:fld id="{B5A4B696-C33E-42AE-8ED0-7678E78E1DBC}" type="datetimeFigureOut">
              <a:rPr lang="fr-FR" smtClean="0"/>
              <a:t>03/02/2023</a:t>
            </a:fld>
            <a:endParaRPr lang="fr-FR"/>
          </a:p>
        </p:txBody>
      </p:sp>
      <p:sp>
        <p:nvSpPr>
          <p:cNvPr id="6" name="Espace réservé du pied de page 5">
            <a:extLst>
              <a:ext uri="{FF2B5EF4-FFF2-40B4-BE49-F238E27FC236}">
                <a16:creationId xmlns:a16="http://schemas.microsoft.com/office/drawing/2014/main" id="{5AE3529C-3E51-4A91-A88E-C4D3927773B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0EA7056-A4B3-44E6-9580-F127FCB9C42B}"/>
              </a:ext>
            </a:extLst>
          </p:cNvPr>
          <p:cNvSpPr>
            <a:spLocks noGrp="1"/>
          </p:cNvSpPr>
          <p:nvPr>
            <p:ph type="sldNum" sz="quarter" idx="12"/>
          </p:nvPr>
        </p:nvSpPr>
        <p:spPr/>
        <p:txBody>
          <a:bodyPr/>
          <a:lstStyle/>
          <a:p>
            <a:fld id="{2D2F3874-A19C-4798-B5D3-F39232AD4DB9}" type="slidenum">
              <a:rPr lang="fr-FR" smtClean="0"/>
              <a:t>‹N°›</a:t>
            </a:fld>
            <a:endParaRPr lang="fr-FR"/>
          </a:p>
        </p:txBody>
      </p:sp>
    </p:spTree>
    <p:extLst>
      <p:ext uri="{BB962C8B-B14F-4D97-AF65-F5344CB8AC3E}">
        <p14:creationId xmlns:p14="http://schemas.microsoft.com/office/powerpoint/2010/main" val="723526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154CE-6D5B-4EE1-8F13-90DB2111B1F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BD11DE7-9CCA-4471-A2D3-86B295BD34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8F8AF775-7072-469C-B8A6-B3A9036EA7A4}"/>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D73940F-6D7E-4033-B092-2B1D236862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7B3E072D-85A1-464A-8354-58EC371A3C9A}"/>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1C850E1-151A-48CD-A6A4-8B0727AED055}"/>
              </a:ext>
            </a:extLst>
          </p:cNvPr>
          <p:cNvSpPr>
            <a:spLocks noGrp="1"/>
          </p:cNvSpPr>
          <p:nvPr>
            <p:ph type="dt" sz="half" idx="10"/>
          </p:nvPr>
        </p:nvSpPr>
        <p:spPr/>
        <p:txBody>
          <a:bodyPr/>
          <a:lstStyle/>
          <a:p>
            <a:fld id="{B5A4B696-C33E-42AE-8ED0-7678E78E1DBC}" type="datetimeFigureOut">
              <a:rPr lang="fr-FR" smtClean="0"/>
              <a:t>03/02/2023</a:t>
            </a:fld>
            <a:endParaRPr lang="fr-FR"/>
          </a:p>
        </p:txBody>
      </p:sp>
      <p:sp>
        <p:nvSpPr>
          <p:cNvPr id="8" name="Espace réservé du pied de page 7">
            <a:extLst>
              <a:ext uri="{FF2B5EF4-FFF2-40B4-BE49-F238E27FC236}">
                <a16:creationId xmlns:a16="http://schemas.microsoft.com/office/drawing/2014/main" id="{9FB02BB9-F7A1-45A2-AC68-99B1633208B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D30D586-73A8-4F37-8A0D-B14366636430}"/>
              </a:ext>
            </a:extLst>
          </p:cNvPr>
          <p:cNvSpPr>
            <a:spLocks noGrp="1"/>
          </p:cNvSpPr>
          <p:nvPr>
            <p:ph type="sldNum" sz="quarter" idx="12"/>
          </p:nvPr>
        </p:nvSpPr>
        <p:spPr/>
        <p:txBody>
          <a:bodyPr/>
          <a:lstStyle/>
          <a:p>
            <a:fld id="{2D2F3874-A19C-4798-B5D3-F39232AD4DB9}" type="slidenum">
              <a:rPr lang="fr-FR" smtClean="0"/>
              <a:t>‹N°›</a:t>
            </a:fld>
            <a:endParaRPr lang="fr-FR"/>
          </a:p>
        </p:txBody>
      </p:sp>
    </p:spTree>
    <p:extLst>
      <p:ext uri="{BB962C8B-B14F-4D97-AF65-F5344CB8AC3E}">
        <p14:creationId xmlns:p14="http://schemas.microsoft.com/office/powerpoint/2010/main" val="1494783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648C95-8E83-470B-909E-3371CD84ADE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AD2C1E0-1850-4614-9A28-4D4DF8AD6FB0}"/>
              </a:ext>
            </a:extLst>
          </p:cNvPr>
          <p:cNvSpPr>
            <a:spLocks noGrp="1"/>
          </p:cNvSpPr>
          <p:nvPr>
            <p:ph type="dt" sz="half" idx="10"/>
          </p:nvPr>
        </p:nvSpPr>
        <p:spPr/>
        <p:txBody>
          <a:bodyPr/>
          <a:lstStyle/>
          <a:p>
            <a:fld id="{B5A4B696-C33E-42AE-8ED0-7678E78E1DBC}" type="datetimeFigureOut">
              <a:rPr lang="fr-FR" smtClean="0"/>
              <a:t>03/02/2023</a:t>
            </a:fld>
            <a:endParaRPr lang="fr-FR"/>
          </a:p>
        </p:txBody>
      </p:sp>
      <p:sp>
        <p:nvSpPr>
          <p:cNvPr id="4" name="Espace réservé du pied de page 3">
            <a:extLst>
              <a:ext uri="{FF2B5EF4-FFF2-40B4-BE49-F238E27FC236}">
                <a16:creationId xmlns:a16="http://schemas.microsoft.com/office/drawing/2014/main" id="{3C288EC4-A0FE-4BE3-8589-62CFFC91719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70EC7F2-C563-4789-925B-E25F87F5DDDF}"/>
              </a:ext>
            </a:extLst>
          </p:cNvPr>
          <p:cNvSpPr>
            <a:spLocks noGrp="1"/>
          </p:cNvSpPr>
          <p:nvPr>
            <p:ph type="sldNum" sz="quarter" idx="12"/>
          </p:nvPr>
        </p:nvSpPr>
        <p:spPr/>
        <p:txBody>
          <a:bodyPr/>
          <a:lstStyle/>
          <a:p>
            <a:fld id="{2D2F3874-A19C-4798-B5D3-F39232AD4DB9}" type="slidenum">
              <a:rPr lang="fr-FR" smtClean="0"/>
              <a:t>‹N°›</a:t>
            </a:fld>
            <a:endParaRPr lang="fr-FR"/>
          </a:p>
        </p:txBody>
      </p:sp>
    </p:spTree>
    <p:extLst>
      <p:ext uri="{BB962C8B-B14F-4D97-AF65-F5344CB8AC3E}">
        <p14:creationId xmlns:p14="http://schemas.microsoft.com/office/powerpoint/2010/main" val="3231924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6C058C4-C690-4386-BE39-1D5DA051154B}"/>
              </a:ext>
            </a:extLst>
          </p:cNvPr>
          <p:cNvSpPr>
            <a:spLocks noGrp="1"/>
          </p:cNvSpPr>
          <p:nvPr>
            <p:ph type="dt" sz="half" idx="10"/>
          </p:nvPr>
        </p:nvSpPr>
        <p:spPr/>
        <p:txBody>
          <a:bodyPr/>
          <a:lstStyle/>
          <a:p>
            <a:fld id="{B5A4B696-C33E-42AE-8ED0-7678E78E1DBC}" type="datetimeFigureOut">
              <a:rPr lang="fr-FR" smtClean="0"/>
              <a:t>03/02/2023</a:t>
            </a:fld>
            <a:endParaRPr lang="fr-FR"/>
          </a:p>
        </p:txBody>
      </p:sp>
      <p:sp>
        <p:nvSpPr>
          <p:cNvPr id="3" name="Espace réservé du pied de page 2">
            <a:extLst>
              <a:ext uri="{FF2B5EF4-FFF2-40B4-BE49-F238E27FC236}">
                <a16:creationId xmlns:a16="http://schemas.microsoft.com/office/drawing/2014/main" id="{5749BF0F-B9C9-4B2F-BC6E-3E7E8DF378B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C5A2B34-90A9-4CA6-9BE0-AD17DA758073}"/>
              </a:ext>
            </a:extLst>
          </p:cNvPr>
          <p:cNvSpPr>
            <a:spLocks noGrp="1"/>
          </p:cNvSpPr>
          <p:nvPr>
            <p:ph type="sldNum" sz="quarter" idx="12"/>
          </p:nvPr>
        </p:nvSpPr>
        <p:spPr/>
        <p:txBody>
          <a:bodyPr/>
          <a:lstStyle/>
          <a:p>
            <a:fld id="{2D2F3874-A19C-4798-B5D3-F39232AD4DB9}" type="slidenum">
              <a:rPr lang="fr-FR" smtClean="0"/>
              <a:t>‹N°›</a:t>
            </a:fld>
            <a:endParaRPr lang="fr-FR"/>
          </a:p>
        </p:txBody>
      </p:sp>
    </p:spTree>
    <p:extLst>
      <p:ext uri="{BB962C8B-B14F-4D97-AF65-F5344CB8AC3E}">
        <p14:creationId xmlns:p14="http://schemas.microsoft.com/office/powerpoint/2010/main" val="399076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1A2782-DF93-43C6-BCFC-580733A2DE5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07E8D55-1951-41D8-A6F9-85D48CA4BD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853293F-6457-46A5-BF6A-F6C520F57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39F2A130-3BBC-43F2-A319-0011BF153A80}"/>
              </a:ext>
            </a:extLst>
          </p:cNvPr>
          <p:cNvSpPr>
            <a:spLocks noGrp="1"/>
          </p:cNvSpPr>
          <p:nvPr>
            <p:ph type="dt" sz="half" idx="10"/>
          </p:nvPr>
        </p:nvSpPr>
        <p:spPr/>
        <p:txBody>
          <a:bodyPr/>
          <a:lstStyle/>
          <a:p>
            <a:fld id="{B5A4B696-C33E-42AE-8ED0-7678E78E1DBC}" type="datetimeFigureOut">
              <a:rPr lang="fr-FR" smtClean="0"/>
              <a:t>03/02/2023</a:t>
            </a:fld>
            <a:endParaRPr lang="fr-FR"/>
          </a:p>
        </p:txBody>
      </p:sp>
      <p:sp>
        <p:nvSpPr>
          <p:cNvPr id="6" name="Espace réservé du pied de page 5">
            <a:extLst>
              <a:ext uri="{FF2B5EF4-FFF2-40B4-BE49-F238E27FC236}">
                <a16:creationId xmlns:a16="http://schemas.microsoft.com/office/drawing/2014/main" id="{B69D53FA-3D3D-495A-B161-5F584CA7E21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0110273-38B7-4194-ABEE-0AC7DBF042FA}"/>
              </a:ext>
            </a:extLst>
          </p:cNvPr>
          <p:cNvSpPr>
            <a:spLocks noGrp="1"/>
          </p:cNvSpPr>
          <p:nvPr>
            <p:ph type="sldNum" sz="quarter" idx="12"/>
          </p:nvPr>
        </p:nvSpPr>
        <p:spPr/>
        <p:txBody>
          <a:bodyPr/>
          <a:lstStyle/>
          <a:p>
            <a:fld id="{2D2F3874-A19C-4798-B5D3-F39232AD4DB9}" type="slidenum">
              <a:rPr lang="fr-FR" smtClean="0"/>
              <a:t>‹N°›</a:t>
            </a:fld>
            <a:endParaRPr lang="fr-FR"/>
          </a:p>
        </p:txBody>
      </p:sp>
    </p:spTree>
    <p:extLst>
      <p:ext uri="{BB962C8B-B14F-4D97-AF65-F5344CB8AC3E}">
        <p14:creationId xmlns:p14="http://schemas.microsoft.com/office/powerpoint/2010/main" val="1376620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5DAD1C-5D95-49C0-B896-FAEDAD5474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E17E077-FE4A-44D2-8B9E-A54DE36B59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AF88AC6-747C-4BBB-92A9-15E9893D1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8B54792-12FC-490E-AEFC-F448F1B8E8AB}"/>
              </a:ext>
            </a:extLst>
          </p:cNvPr>
          <p:cNvSpPr>
            <a:spLocks noGrp="1"/>
          </p:cNvSpPr>
          <p:nvPr>
            <p:ph type="dt" sz="half" idx="10"/>
          </p:nvPr>
        </p:nvSpPr>
        <p:spPr/>
        <p:txBody>
          <a:bodyPr/>
          <a:lstStyle/>
          <a:p>
            <a:fld id="{B5A4B696-C33E-42AE-8ED0-7678E78E1DBC}" type="datetimeFigureOut">
              <a:rPr lang="fr-FR" smtClean="0"/>
              <a:t>03/02/2023</a:t>
            </a:fld>
            <a:endParaRPr lang="fr-FR"/>
          </a:p>
        </p:txBody>
      </p:sp>
      <p:sp>
        <p:nvSpPr>
          <p:cNvPr id="6" name="Espace réservé du pied de page 5">
            <a:extLst>
              <a:ext uri="{FF2B5EF4-FFF2-40B4-BE49-F238E27FC236}">
                <a16:creationId xmlns:a16="http://schemas.microsoft.com/office/drawing/2014/main" id="{DA12C73B-738A-482C-BFF4-73F5E2EFE4A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D4759E9-1424-4F78-98E2-51A7FFFE9B5F}"/>
              </a:ext>
            </a:extLst>
          </p:cNvPr>
          <p:cNvSpPr>
            <a:spLocks noGrp="1"/>
          </p:cNvSpPr>
          <p:nvPr>
            <p:ph type="sldNum" sz="quarter" idx="12"/>
          </p:nvPr>
        </p:nvSpPr>
        <p:spPr/>
        <p:txBody>
          <a:bodyPr/>
          <a:lstStyle/>
          <a:p>
            <a:fld id="{2D2F3874-A19C-4798-B5D3-F39232AD4DB9}" type="slidenum">
              <a:rPr lang="fr-FR" smtClean="0"/>
              <a:t>‹N°›</a:t>
            </a:fld>
            <a:endParaRPr lang="fr-FR"/>
          </a:p>
        </p:txBody>
      </p:sp>
    </p:spTree>
    <p:extLst>
      <p:ext uri="{BB962C8B-B14F-4D97-AF65-F5344CB8AC3E}">
        <p14:creationId xmlns:p14="http://schemas.microsoft.com/office/powerpoint/2010/main" val="2109233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456EA41-1FF6-4ACD-A2F0-C19F7E4658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CAB6445-409C-4AE6-B213-469CDF6FFB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AA61A70-C184-4930-A435-83FC313A1A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4B696-C33E-42AE-8ED0-7678E78E1DBC}" type="datetimeFigureOut">
              <a:rPr lang="fr-FR" smtClean="0"/>
              <a:t>03/02/2023</a:t>
            </a:fld>
            <a:endParaRPr lang="fr-FR"/>
          </a:p>
        </p:txBody>
      </p:sp>
      <p:sp>
        <p:nvSpPr>
          <p:cNvPr id="5" name="Espace réservé du pied de page 4">
            <a:extLst>
              <a:ext uri="{FF2B5EF4-FFF2-40B4-BE49-F238E27FC236}">
                <a16:creationId xmlns:a16="http://schemas.microsoft.com/office/drawing/2014/main" id="{56475A23-2FA8-4202-B817-7FEA6C8932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1B2BB3C-32A6-4511-B9D0-4E2F603506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2F3874-A19C-4798-B5D3-F39232AD4DB9}" type="slidenum">
              <a:rPr lang="fr-FR" smtClean="0"/>
              <a:t>‹N°›</a:t>
            </a:fld>
            <a:endParaRPr lang="fr-FR"/>
          </a:p>
        </p:txBody>
      </p:sp>
    </p:spTree>
    <p:extLst>
      <p:ext uri="{BB962C8B-B14F-4D97-AF65-F5344CB8AC3E}">
        <p14:creationId xmlns:p14="http://schemas.microsoft.com/office/powerpoint/2010/main" val="90992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fif"/><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 8" descr="Une image contenant personne, intérieur, groupe, debout&#10;&#10;Description générée automatiquement">
            <a:extLst>
              <a:ext uri="{FF2B5EF4-FFF2-40B4-BE49-F238E27FC236}">
                <a16:creationId xmlns:a16="http://schemas.microsoft.com/office/drawing/2014/main" id="{9587B81F-AD2E-40BA-8704-67760E5AAAED}"/>
              </a:ext>
            </a:extLst>
          </p:cNvPr>
          <p:cNvPicPr>
            <a:picLocks noChangeAspect="1"/>
          </p:cNvPicPr>
          <p:nvPr/>
        </p:nvPicPr>
        <p:blipFill rotWithShape="1">
          <a:blip r:embed="rId2">
            <a:extLst>
              <a:ext uri="{28A0092B-C50C-407E-A947-70E740481C1C}">
                <a14:useLocalDpi xmlns:a14="http://schemas.microsoft.com/office/drawing/2010/main" val="0"/>
              </a:ext>
            </a:extLst>
          </a:blip>
          <a:srcRect l="20324" r="20342" b="-1"/>
          <a:stretch/>
        </p:blipFill>
        <p:spPr>
          <a:xfrm>
            <a:off x="20" y="10"/>
            <a:ext cx="6095980" cy="6857990"/>
          </a:xfrm>
          <a:prstGeom prst="rect">
            <a:avLst/>
          </a:prstGeom>
        </p:spPr>
      </p:pic>
      <p:pic>
        <p:nvPicPr>
          <p:cNvPr id="6" name="Image 5" descr="Une image contenant extérieur, bâtiment, ciel, herbe&#10;&#10;Description générée automatiquement">
            <a:extLst>
              <a:ext uri="{FF2B5EF4-FFF2-40B4-BE49-F238E27FC236}">
                <a16:creationId xmlns:a16="http://schemas.microsoft.com/office/drawing/2014/main" id="{7368BF19-0A22-46C6-BA1C-2252CAA002EA}"/>
              </a:ext>
            </a:extLst>
          </p:cNvPr>
          <p:cNvPicPr>
            <a:picLocks noChangeAspect="1"/>
          </p:cNvPicPr>
          <p:nvPr/>
        </p:nvPicPr>
        <p:blipFill rotWithShape="1">
          <a:blip r:embed="rId3">
            <a:extLst>
              <a:ext uri="{28A0092B-C50C-407E-A947-70E740481C1C}">
                <a14:useLocalDpi xmlns:a14="http://schemas.microsoft.com/office/drawing/2010/main" val="0"/>
              </a:ext>
            </a:extLst>
          </a:blip>
          <a:srcRect l="20618" r="20048" b="-1"/>
          <a:stretch/>
        </p:blipFill>
        <p:spPr>
          <a:xfrm>
            <a:off x="6096000" y="10"/>
            <a:ext cx="6096000" cy="6857990"/>
          </a:xfrm>
          <a:prstGeom prst="rect">
            <a:avLst/>
          </a:prstGeom>
        </p:spPr>
      </p:pic>
      <p:sp>
        <p:nvSpPr>
          <p:cNvPr id="22" name="Rectangle 21">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ame 23">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ous-titre 2">
            <a:extLst>
              <a:ext uri="{FF2B5EF4-FFF2-40B4-BE49-F238E27FC236}">
                <a16:creationId xmlns:a16="http://schemas.microsoft.com/office/drawing/2014/main" id="{2AD486E7-D928-4452-B6B1-0E07C4C90C7D}"/>
              </a:ext>
            </a:extLst>
          </p:cNvPr>
          <p:cNvSpPr>
            <a:spLocks noGrp="1"/>
          </p:cNvSpPr>
          <p:nvPr>
            <p:ph type="subTitle" idx="1"/>
          </p:nvPr>
        </p:nvSpPr>
        <p:spPr>
          <a:xfrm>
            <a:off x="4821728" y="3933752"/>
            <a:ext cx="2700944" cy="659993"/>
          </a:xfrm>
          <a:noFill/>
        </p:spPr>
        <p:txBody>
          <a:bodyPr>
            <a:normAutofit fontScale="85000" lnSpcReduction="10000"/>
          </a:bodyPr>
          <a:lstStyle/>
          <a:p>
            <a:r>
              <a:rPr lang="fr-FR" sz="2000" dirty="0">
                <a:solidFill>
                  <a:srgbClr val="080808"/>
                </a:solidFill>
              </a:rPr>
              <a:t>Université Lumière Lyon II</a:t>
            </a:r>
          </a:p>
          <a:p>
            <a:r>
              <a:rPr lang="fr-FR" sz="2000" dirty="0">
                <a:solidFill>
                  <a:srgbClr val="080808"/>
                </a:solidFill>
              </a:rPr>
              <a:t>UFR Temps et Territoires</a:t>
            </a:r>
          </a:p>
        </p:txBody>
      </p:sp>
      <p:sp>
        <p:nvSpPr>
          <p:cNvPr id="2" name="Titre 1">
            <a:extLst>
              <a:ext uri="{FF2B5EF4-FFF2-40B4-BE49-F238E27FC236}">
                <a16:creationId xmlns:a16="http://schemas.microsoft.com/office/drawing/2014/main" id="{13D8B9BF-9290-4EC0-B8C5-9CFD21C9B2FB}"/>
              </a:ext>
            </a:extLst>
          </p:cNvPr>
          <p:cNvSpPr>
            <a:spLocks noGrp="1"/>
          </p:cNvSpPr>
          <p:nvPr>
            <p:ph type="ctrTitle"/>
          </p:nvPr>
        </p:nvSpPr>
        <p:spPr>
          <a:xfrm>
            <a:off x="4363058" y="2297701"/>
            <a:ext cx="3618284" cy="1345720"/>
          </a:xfrm>
          <a:noFill/>
        </p:spPr>
        <p:txBody>
          <a:bodyPr anchor="ctr">
            <a:noAutofit/>
          </a:bodyPr>
          <a:lstStyle/>
          <a:p>
            <a:r>
              <a:rPr lang="fr-FR" sz="2400" dirty="0">
                <a:solidFill>
                  <a:srgbClr val="080808"/>
                </a:solidFill>
              </a:rPr>
              <a:t>Licence Guide-conférencier, médiateur culturel  </a:t>
            </a:r>
          </a:p>
        </p:txBody>
      </p:sp>
    </p:spTree>
    <p:extLst>
      <p:ext uri="{BB962C8B-B14F-4D97-AF65-F5344CB8AC3E}">
        <p14:creationId xmlns:p14="http://schemas.microsoft.com/office/powerpoint/2010/main" val="4183963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999C3C-7C00-4E93-935A-F3F1ED969E66}"/>
              </a:ext>
            </a:extLst>
          </p:cNvPr>
          <p:cNvSpPr>
            <a:spLocks noGrp="1"/>
          </p:cNvSpPr>
          <p:nvPr>
            <p:ph type="title"/>
          </p:nvPr>
        </p:nvSpPr>
        <p:spPr>
          <a:xfrm>
            <a:off x="838200" y="62144"/>
            <a:ext cx="10515600" cy="807868"/>
          </a:xfrm>
        </p:spPr>
        <p:txBody>
          <a:bodyPr>
            <a:normAutofit/>
          </a:bodyPr>
          <a:lstStyle/>
          <a:p>
            <a:pPr algn="ctr"/>
            <a:r>
              <a:rPr lang="fr-FR" dirty="0"/>
              <a:t>Stage Guide-conférencier médiateur culturel</a:t>
            </a:r>
          </a:p>
        </p:txBody>
      </p:sp>
      <p:sp>
        <p:nvSpPr>
          <p:cNvPr id="3" name="Espace réservé du contenu 2">
            <a:extLst>
              <a:ext uri="{FF2B5EF4-FFF2-40B4-BE49-F238E27FC236}">
                <a16:creationId xmlns:a16="http://schemas.microsoft.com/office/drawing/2014/main" id="{9A97CCA9-AE02-4DE2-8613-422204862581}"/>
              </a:ext>
            </a:extLst>
          </p:cNvPr>
          <p:cNvSpPr>
            <a:spLocks noGrp="1"/>
          </p:cNvSpPr>
          <p:nvPr>
            <p:ph idx="1"/>
          </p:nvPr>
        </p:nvSpPr>
        <p:spPr>
          <a:xfrm>
            <a:off x="141583" y="1030750"/>
            <a:ext cx="5843726" cy="5827250"/>
          </a:xfrm>
        </p:spPr>
        <p:txBody>
          <a:bodyPr>
            <a:normAutofit/>
          </a:bodyPr>
          <a:lstStyle/>
          <a:p>
            <a:r>
              <a:rPr lang="fr-FR" dirty="0"/>
              <a:t>Obligatoire</a:t>
            </a:r>
          </a:p>
          <a:p>
            <a:r>
              <a:rPr lang="fr-FR" dirty="0"/>
              <a:t>Durée : 4 mois minimum</a:t>
            </a:r>
          </a:p>
          <a:p>
            <a:r>
              <a:rPr lang="fr-FR" dirty="0"/>
              <a:t>Date de début : à partir de fin mars</a:t>
            </a:r>
          </a:p>
          <a:p>
            <a:r>
              <a:rPr lang="fr-FR" dirty="0"/>
              <a:t>En France ou à l’étranger </a:t>
            </a:r>
          </a:p>
          <a:p>
            <a:r>
              <a:rPr lang="fr-FR" dirty="0"/>
              <a:t>Soutenance: début septembre</a:t>
            </a:r>
          </a:p>
          <a:p>
            <a:pPr marL="0" indent="0">
              <a:buNone/>
            </a:pPr>
            <a:endParaRPr lang="fr-FR" dirty="0"/>
          </a:p>
          <a:p>
            <a:r>
              <a:rPr lang="fr-FR" dirty="0"/>
              <a:t>Buts: </a:t>
            </a:r>
          </a:p>
          <a:p>
            <a:pPr lvl="1"/>
            <a:r>
              <a:rPr lang="fr-FR" dirty="0"/>
              <a:t>familiariser avec les techniques et méthodologies de guidage</a:t>
            </a:r>
          </a:p>
          <a:p>
            <a:pPr lvl="1"/>
            <a:r>
              <a:rPr lang="fr-FR" dirty="0"/>
              <a:t>approcher divers publics</a:t>
            </a:r>
          </a:p>
          <a:p>
            <a:pPr lvl="1"/>
            <a:r>
              <a:rPr lang="fr-FR" dirty="0"/>
              <a:t>s’exercer à la médiation et à la construction d’ateliers </a:t>
            </a:r>
          </a:p>
        </p:txBody>
      </p:sp>
      <p:pic>
        <p:nvPicPr>
          <p:cNvPr id="7" name="Image 6">
            <a:extLst>
              <a:ext uri="{FF2B5EF4-FFF2-40B4-BE49-F238E27FC236}">
                <a16:creationId xmlns:a16="http://schemas.microsoft.com/office/drawing/2014/main" id="{BCA4584F-7772-4CE4-9613-1F2FFE3C3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1168" y="4350059"/>
            <a:ext cx="5629249" cy="2064058"/>
          </a:xfrm>
          <a:prstGeom prst="rect">
            <a:avLst/>
          </a:prstGeom>
        </p:spPr>
      </p:pic>
      <p:pic>
        <p:nvPicPr>
          <p:cNvPr id="9" name="Image 8">
            <a:extLst>
              <a:ext uri="{FF2B5EF4-FFF2-40B4-BE49-F238E27FC236}">
                <a16:creationId xmlns:a16="http://schemas.microsoft.com/office/drawing/2014/main" id="{ABD99F50-01E1-4C57-8F6A-354D5E0F4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4153" y="899505"/>
            <a:ext cx="4089647" cy="3067235"/>
          </a:xfrm>
          <a:prstGeom prst="rect">
            <a:avLst/>
          </a:prstGeom>
        </p:spPr>
      </p:pic>
    </p:spTree>
    <p:extLst>
      <p:ext uri="{BB962C8B-B14F-4D97-AF65-F5344CB8AC3E}">
        <p14:creationId xmlns:p14="http://schemas.microsoft.com/office/powerpoint/2010/main" val="306812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6C44F3-6940-4F11-8C25-C5973EC54457}"/>
              </a:ext>
            </a:extLst>
          </p:cNvPr>
          <p:cNvSpPr>
            <a:spLocks noGrp="1"/>
          </p:cNvSpPr>
          <p:nvPr>
            <p:ph type="title"/>
          </p:nvPr>
        </p:nvSpPr>
        <p:spPr>
          <a:xfrm>
            <a:off x="838200" y="142644"/>
            <a:ext cx="10515600" cy="1325563"/>
          </a:xfrm>
        </p:spPr>
        <p:txBody>
          <a:bodyPr/>
          <a:lstStyle/>
          <a:p>
            <a:r>
              <a:rPr lang="fr-FR" b="1" dirty="0"/>
              <a:t>La licence Guide-conférencier médiateur culturel est ouverte :</a:t>
            </a:r>
            <a:endParaRPr lang="fr-FR" dirty="0"/>
          </a:p>
        </p:txBody>
      </p:sp>
      <p:sp>
        <p:nvSpPr>
          <p:cNvPr id="3" name="Espace réservé du contenu 2">
            <a:extLst>
              <a:ext uri="{FF2B5EF4-FFF2-40B4-BE49-F238E27FC236}">
                <a16:creationId xmlns:a16="http://schemas.microsoft.com/office/drawing/2014/main" id="{B84F9008-36D6-4721-9087-2755EAE2A085}"/>
              </a:ext>
            </a:extLst>
          </p:cNvPr>
          <p:cNvSpPr>
            <a:spLocks noGrp="1"/>
          </p:cNvSpPr>
          <p:nvPr>
            <p:ph idx="1"/>
          </p:nvPr>
        </p:nvSpPr>
        <p:spPr>
          <a:xfrm>
            <a:off x="491970" y="1532662"/>
            <a:ext cx="10515600" cy="4351338"/>
          </a:xfrm>
        </p:spPr>
        <p:txBody>
          <a:bodyPr>
            <a:normAutofit fontScale="92500"/>
          </a:bodyPr>
          <a:lstStyle/>
          <a:p>
            <a:r>
              <a:rPr lang="fr-FR" dirty="0"/>
              <a:t>Aux titulaires d’une 2e année de Licence : Géographie, Histoire, Histoire de l’Art, Urbanisme et aménagement du territoire, commerce et langues, etc. ;</a:t>
            </a:r>
          </a:p>
          <a:p>
            <a:r>
              <a:rPr lang="fr-FR" dirty="0"/>
              <a:t>Aux titulaires des BTS « animation et gestion touristique », « ventes et productions touristiques » (jusqu’en 2012), BTS « Tourisme » (depuis 2012);</a:t>
            </a:r>
          </a:p>
          <a:p>
            <a:r>
              <a:rPr lang="fr-FR" dirty="0"/>
              <a:t>Aux titulaires d’un DUT « « Information-Communication », « Techniques de commercialisation », « Métiers du Multimédia et de l’Internet » Aux titulaires d’un master médiation et patrimoine.</a:t>
            </a:r>
          </a:p>
          <a:p>
            <a:r>
              <a:rPr lang="fr-FR" dirty="0"/>
              <a:t>Aux titulaires d’un master médiation et patrimoine.</a:t>
            </a:r>
          </a:p>
          <a:p>
            <a:r>
              <a:rPr lang="fr-FR" dirty="0"/>
              <a:t>Aux salarié.es du monde professionnel du tourisme.</a:t>
            </a:r>
          </a:p>
          <a:p>
            <a:pPr marL="0" indent="0">
              <a:buNone/>
            </a:pPr>
            <a:endParaRPr lang="fr-FR" dirty="0"/>
          </a:p>
        </p:txBody>
      </p:sp>
      <p:pic>
        <p:nvPicPr>
          <p:cNvPr id="5" name="Image 4">
            <a:extLst>
              <a:ext uri="{FF2B5EF4-FFF2-40B4-BE49-F238E27FC236}">
                <a16:creationId xmlns:a16="http://schemas.microsoft.com/office/drawing/2014/main" id="{E095F592-82CA-4AEA-9511-820A22A21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9487" y="4101483"/>
            <a:ext cx="4311543" cy="2613873"/>
          </a:xfrm>
          <a:prstGeom prst="rect">
            <a:avLst/>
          </a:prstGeom>
        </p:spPr>
      </p:pic>
    </p:spTree>
    <p:extLst>
      <p:ext uri="{BB962C8B-B14F-4D97-AF65-F5344CB8AC3E}">
        <p14:creationId xmlns:p14="http://schemas.microsoft.com/office/powerpoint/2010/main" val="1941833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87458F-6821-48C3-B379-A140A73A7827}"/>
              </a:ext>
            </a:extLst>
          </p:cNvPr>
          <p:cNvSpPr/>
          <p:nvPr/>
        </p:nvSpPr>
        <p:spPr>
          <a:xfrm>
            <a:off x="177716" y="1455938"/>
            <a:ext cx="6197886" cy="4154984"/>
          </a:xfrm>
          <a:prstGeom prst="rect">
            <a:avLst/>
          </a:prstGeom>
        </p:spPr>
        <p:txBody>
          <a:bodyPr wrap="square">
            <a:spAutoFit/>
          </a:bodyPr>
          <a:lstStyle/>
          <a:p>
            <a:r>
              <a:rPr lang="fr-FR" sz="2400" b="1" dirty="0"/>
              <a:t>Niveau requis: </a:t>
            </a:r>
            <a:r>
              <a:rPr lang="fr-FR" sz="2400" dirty="0"/>
              <a:t>B2 en anglais</a:t>
            </a:r>
          </a:p>
          <a:p>
            <a:endParaRPr lang="fr-FR" sz="2400" dirty="0"/>
          </a:p>
          <a:p>
            <a:r>
              <a:rPr lang="fr-FR" sz="2400" dirty="0"/>
              <a:t>Les étudiants peuvent relever soit de la </a:t>
            </a:r>
            <a:r>
              <a:rPr lang="fr-FR" sz="2400" u="sng" dirty="0"/>
              <a:t>formation initiale</a:t>
            </a:r>
            <a:r>
              <a:rPr lang="fr-FR" sz="2400" dirty="0"/>
              <a:t>, soit de la </a:t>
            </a:r>
            <a:r>
              <a:rPr lang="fr-FR" sz="2400" u="sng" dirty="0"/>
              <a:t>formation continue</a:t>
            </a:r>
            <a:r>
              <a:rPr lang="fr-FR" sz="2400" dirty="0"/>
              <a:t>.</a:t>
            </a:r>
            <a:br>
              <a:rPr lang="fr-FR" sz="2400" dirty="0"/>
            </a:br>
            <a:r>
              <a:rPr lang="fr-FR" sz="2400" dirty="0"/>
              <a:t>Il n’y a pas de formation pour alternant </a:t>
            </a:r>
          </a:p>
          <a:p>
            <a:endParaRPr lang="fr-FR" sz="2400" dirty="0"/>
          </a:p>
          <a:p>
            <a:r>
              <a:rPr lang="fr-FR" sz="2400" u="sng" dirty="0"/>
              <a:t>Contrôle continu</a:t>
            </a:r>
            <a:r>
              <a:rPr lang="fr-FR" sz="2400" dirty="0"/>
              <a:t>, </a:t>
            </a:r>
            <a:r>
              <a:rPr lang="fr-FR" sz="2400" u="sng" dirty="0"/>
              <a:t>présence</a:t>
            </a:r>
            <a:r>
              <a:rPr lang="fr-FR" sz="2400" dirty="0"/>
              <a:t> aux enseignements </a:t>
            </a:r>
            <a:r>
              <a:rPr lang="fr-FR" sz="2400" u="sng" dirty="0"/>
              <a:t>indispensable</a:t>
            </a:r>
            <a:r>
              <a:rPr lang="fr-FR" sz="2400" dirty="0"/>
              <a:t>.</a:t>
            </a:r>
            <a:br>
              <a:rPr lang="fr-FR" sz="2400" dirty="0"/>
            </a:br>
            <a:r>
              <a:rPr lang="fr-FR" sz="2400" dirty="0"/>
              <a:t>Nécessité d’obtenir la </a:t>
            </a:r>
            <a:r>
              <a:rPr lang="fr-FR" sz="2400" u="sng" dirty="0"/>
              <a:t>note</a:t>
            </a:r>
            <a:r>
              <a:rPr lang="fr-FR" sz="2400" dirty="0"/>
              <a:t> </a:t>
            </a:r>
            <a:r>
              <a:rPr lang="fr-FR" sz="2400" u="sng" dirty="0"/>
              <a:t>minimale</a:t>
            </a:r>
            <a:r>
              <a:rPr lang="fr-FR" sz="2400" dirty="0"/>
              <a:t> de 10/20 en </a:t>
            </a:r>
            <a:r>
              <a:rPr lang="fr-FR" sz="2400" u="sng" dirty="0"/>
              <a:t>anglais</a:t>
            </a:r>
            <a:r>
              <a:rPr lang="fr-FR" sz="2400" dirty="0"/>
              <a:t>, en </a:t>
            </a:r>
            <a:r>
              <a:rPr lang="fr-FR" sz="2400" u="sng" dirty="0"/>
              <a:t>projet tutoré</a:t>
            </a:r>
            <a:r>
              <a:rPr lang="fr-FR" sz="2400" dirty="0"/>
              <a:t>, au </a:t>
            </a:r>
            <a:r>
              <a:rPr lang="fr-FR" sz="2400" u="sng" dirty="0"/>
              <a:t>stage</a:t>
            </a:r>
            <a:r>
              <a:rPr lang="fr-FR" sz="2400" dirty="0"/>
              <a:t> et </a:t>
            </a:r>
            <a:r>
              <a:rPr lang="fr-FR" sz="2400" u="sng" dirty="0"/>
              <a:t>mémoire</a:t>
            </a:r>
            <a:r>
              <a:rPr lang="fr-FR" sz="2400" dirty="0"/>
              <a:t> de soutenance. </a:t>
            </a:r>
          </a:p>
        </p:txBody>
      </p:sp>
      <p:sp>
        <p:nvSpPr>
          <p:cNvPr id="5" name="Rectangle 4">
            <a:extLst>
              <a:ext uri="{FF2B5EF4-FFF2-40B4-BE49-F238E27FC236}">
                <a16:creationId xmlns:a16="http://schemas.microsoft.com/office/drawing/2014/main" id="{A5AF3CF5-20A7-4E8E-94FF-A35BDB6F21E4}"/>
              </a:ext>
            </a:extLst>
          </p:cNvPr>
          <p:cNvSpPr/>
          <p:nvPr/>
        </p:nvSpPr>
        <p:spPr>
          <a:xfrm>
            <a:off x="177716" y="1482570"/>
            <a:ext cx="6197886" cy="41283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D3BE22EB-3F03-418D-86D8-B641F1EC5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0660" y="1455938"/>
            <a:ext cx="5373624" cy="4251960"/>
          </a:xfrm>
          <a:prstGeom prst="rect">
            <a:avLst/>
          </a:prstGeom>
        </p:spPr>
      </p:pic>
    </p:spTree>
    <p:extLst>
      <p:ext uri="{BB962C8B-B14F-4D97-AF65-F5344CB8AC3E}">
        <p14:creationId xmlns:p14="http://schemas.microsoft.com/office/powerpoint/2010/main" val="3731840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C642C2-5AB2-43A8-99A0-1F1FD81FAFD9}"/>
              </a:ext>
            </a:extLst>
          </p:cNvPr>
          <p:cNvSpPr>
            <a:spLocks noGrp="1"/>
          </p:cNvSpPr>
          <p:nvPr>
            <p:ph type="title"/>
          </p:nvPr>
        </p:nvSpPr>
        <p:spPr>
          <a:xfrm>
            <a:off x="838200" y="6088"/>
            <a:ext cx="10515600" cy="934946"/>
          </a:xfrm>
        </p:spPr>
        <p:txBody>
          <a:bodyPr/>
          <a:lstStyle/>
          <a:p>
            <a:pPr algn="ctr"/>
            <a:r>
              <a:rPr lang="fr-FR" dirty="0"/>
              <a:t>Maquette 2022 </a:t>
            </a:r>
          </a:p>
        </p:txBody>
      </p:sp>
      <p:cxnSp>
        <p:nvCxnSpPr>
          <p:cNvPr id="6" name="Connecteur droit 5">
            <a:extLst>
              <a:ext uri="{FF2B5EF4-FFF2-40B4-BE49-F238E27FC236}">
                <a16:creationId xmlns:a16="http://schemas.microsoft.com/office/drawing/2014/main" id="{00D54667-EFE5-45AF-BC53-CA54FECA2F93}"/>
              </a:ext>
            </a:extLst>
          </p:cNvPr>
          <p:cNvCxnSpPr/>
          <p:nvPr/>
        </p:nvCxnSpPr>
        <p:spPr>
          <a:xfrm>
            <a:off x="5934815" y="1331650"/>
            <a:ext cx="0" cy="46785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C5570E4D-B124-400B-8D6C-0BC79B64C63E}"/>
              </a:ext>
            </a:extLst>
          </p:cNvPr>
          <p:cNvSpPr txBox="1"/>
          <p:nvPr/>
        </p:nvSpPr>
        <p:spPr>
          <a:xfrm>
            <a:off x="532209" y="6196968"/>
            <a:ext cx="7741775" cy="369332"/>
          </a:xfrm>
          <a:prstGeom prst="rect">
            <a:avLst/>
          </a:prstGeom>
          <a:noFill/>
        </p:spPr>
        <p:txBody>
          <a:bodyPr wrap="square">
            <a:spAutoFit/>
          </a:bodyPr>
          <a:lstStyle/>
          <a:p>
            <a:r>
              <a:rPr lang="fr-FR" b="1" dirty="0">
                <a:solidFill>
                  <a:schemeClr val="accent1">
                    <a:lumMod val="75000"/>
                  </a:schemeClr>
                </a:solidFill>
              </a:rPr>
              <a:t>Total : 400h			S1: 230H environ 	S2: 170H environ </a:t>
            </a:r>
          </a:p>
        </p:txBody>
      </p:sp>
      <p:sp>
        <p:nvSpPr>
          <p:cNvPr id="16" name="Espace réservé du contenu 2">
            <a:extLst>
              <a:ext uri="{FF2B5EF4-FFF2-40B4-BE49-F238E27FC236}">
                <a16:creationId xmlns:a16="http://schemas.microsoft.com/office/drawing/2014/main" id="{53F772C7-4349-4EA8-AB9F-3DC908C8F618}"/>
              </a:ext>
            </a:extLst>
          </p:cNvPr>
          <p:cNvSpPr txBox="1">
            <a:spLocks/>
          </p:cNvSpPr>
          <p:nvPr/>
        </p:nvSpPr>
        <p:spPr>
          <a:xfrm>
            <a:off x="82045" y="1319775"/>
            <a:ext cx="5633622" cy="48750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fr-FR" sz="1600" b="1" dirty="0">
                <a:solidFill>
                  <a:schemeClr val="accent1">
                    <a:lumMod val="75000"/>
                  </a:schemeClr>
                </a:solidFill>
              </a:rPr>
              <a:t>UE A5 Méthodologie de guidage et interprétation orale des patrimoines </a:t>
            </a:r>
            <a:r>
              <a:rPr lang="fr-FR" sz="1600" dirty="0">
                <a:solidFill>
                  <a:schemeClr val="accent1">
                    <a:lumMod val="75000"/>
                  </a:schemeClr>
                </a:solidFill>
              </a:rPr>
              <a:t>(TD) </a:t>
            </a:r>
            <a:r>
              <a:rPr lang="fr-FR" sz="1600" dirty="0"/>
              <a:t>: (86)</a:t>
            </a:r>
            <a:br>
              <a:rPr lang="fr-FR" sz="1600" dirty="0"/>
            </a:br>
            <a:r>
              <a:rPr lang="fr-FR" sz="1600" dirty="0"/>
              <a:t>• Méthodologie et technique de guidage (74h)</a:t>
            </a:r>
          </a:p>
          <a:p>
            <a:pPr marL="0" indent="0">
              <a:spcBef>
                <a:spcPts val="0"/>
              </a:spcBef>
              <a:buNone/>
            </a:pPr>
            <a:r>
              <a:rPr lang="fr-FR" sz="1600" dirty="0"/>
              <a:t>• Travail de la voix et du corps (12) </a:t>
            </a:r>
          </a:p>
          <a:p>
            <a:pPr marL="0" indent="0">
              <a:spcBef>
                <a:spcPts val="0"/>
              </a:spcBef>
              <a:buFont typeface="Arial" panose="020B0604020202020204" pitchFamily="34" charset="0"/>
              <a:buNone/>
            </a:pPr>
            <a:r>
              <a:rPr lang="fr-FR" sz="1600" b="1" dirty="0">
                <a:solidFill>
                  <a:schemeClr val="accent1">
                    <a:lumMod val="75000"/>
                  </a:schemeClr>
                </a:solidFill>
              </a:rPr>
              <a:t>          Méthodologie de la médiation culturelle </a:t>
            </a:r>
            <a:r>
              <a:rPr lang="fr-FR" sz="1600" dirty="0">
                <a:solidFill>
                  <a:schemeClr val="accent1">
                    <a:lumMod val="75000"/>
                  </a:schemeClr>
                </a:solidFill>
              </a:rPr>
              <a:t>(TD) : </a:t>
            </a:r>
            <a:r>
              <a:rPr lang="fr-FR" sz="1600" dirty="0"/>
              <a:t>(27)</a:t>
            </a:r>
            <a:endParaRPr lang="fr-FR" sz="1600" dirty="0">
              <a:highlight>
                <a:srgbClr val="FFFF00"/>
              </a:highlight>
            </a:endParaRPr>
          </a:p>
          <a:p>
            <a:pPr marL="0" indent="0">
              <a:spcBef>
                <a:spcPts val="0"/>
              </a:spcBef>
              <a:buNone/>
            </a:pPr>
            <a:r>
              <a:rPr lang="fr-FR" sz="1600" dirty="0"/>
              <a:t>• Méthodologie et technique de la médiation culturelle (12)</a:t>
            </a:r>
          </a:p>
          <a:p>
            <a:pPr marL="0" indent="0">
              <a:spcBef>
                <a:spcPts val="0"/>
              </a:spcBef>
              <a:buNone/>
            </a:pPr>
            <a:r>
              <a:rPr lang="fr-FR" sz="1600" dirty="0"/>
              <a:t>• Médiation numérique (15)</a:t>
            </a:r>
          </a:p>
          <a:p>
            <a:pPr marL="0" indent="0">
              <a:spcBef>
                <a:spcPts val="0"/>
              </a:spcBef>
              <a:buFont typeface="Arial" panose="020B0604020202020204" pitchFamily="34" charset="0"/>
              <a:buNone/>
            </a:pPr>
            <a:br>
              <a:rPr lang="fr-FR" dirty="0"/>
            </a:br>
            <a:r>
              <a:rPr lang="fr-FR" sz="1600" b="1" dirty="0">
                <a:solidFill>
                  <a:schemeClr val="accent1">
                    <a:lumMod val="75000"/>
                  </a:schemeClr>
                </a:solidFill>
              </a:rPr>
              <a:t>UE B5 Arts, sciences, patrimoine </a:t>
            </a:r>
            <a:r>
              <a:rPr lang="fr-FR" sz="1600" dirty="0">
                <a:solidFill>
                  <a:schemeClr val="accent1">
                    <a:lumMod val="75000"/>
                  </a:schemeClr>
                </a:solidFill>
              </a:rPr>
              <a:t>(TD) :</a:t>
            </a:r>
            <a:br>
              <a:rPr lang="fr-FR" sz="1600" dirty="0"/>
            </a:br>
            <a:r>
              <a:rPr lang="fr-FR" sz="1600" dirty="0"/>
              <a:t>• Patrimoines et politiques publiques (17h) </a:t>
            </a:r>
            <a:endParaRPr lang="fr-FR" sz="1600" dirty="0">
              <a:highlight>
                <a:srgbClr val="FFFF00"/>
              </a:highlight>
            </a:endParaRPr>
          </a:p>
          <a:p>
            <a:pPr marL="0" indent="0">
              <a:spcBef>
                <a:spcPts val="0"/>
              </a:spcBef>
              <a:buFont typeface="Arial" panose="020B0604020202020204" pitchFamily="34" charset="0"/>
              <a:buNone/>
            </a:pPr>
            <a:r>
              <a:rPr lang="fr-FR" sz="1600" dirty="0"/>
              <a:t>• Histoire des civilisations, sciences et techniques (20h)</a:t>
            </a:r>
          </a:p>
          <a:p>
            <a:pPr marL="0" indent="0">
              <a:spcBef>
                <a:spcPts val="0"/>
              </a:spcBef>
              <a:buFont typeface="Arial" panose="020B0604020202020204" pitchFamily="34" charset="0"/>
              <a:buNone/>
            </a:pPr>
            <a:r>
              <a:rPr lang="fr-FR" sz="1600" dirty="0"/>
              <a:t>• Histoire des Arts (51h)</a:t>
            </a:r>
          </a:p>
          <a:p>
            <a:pPr marL="0" indent="0">
              <a:spcBef>
                <a:spcPts val="0"/>
              </a:spcBef>
              <a:buFont typeface="Arial" panose="020B0604020202020204" pitchFamily="34" charset="0"/>
              <a:buNone/>
            </a:pPr>
            <a:br>
              <a:rPr lang="fr-FR" sz="2200" dirty="0"/>
            </a:br>
            <a:r>
              <a:rPr lang="fr-FR" sz="1600" b="1" dirty="0">
                <a:solidFill>
                  <a:schemeClr val="accent1">
                    <a:lumMod val="75000"/>
                  </a:schemeClr>
                </a:solidFill>
              </a:rPr>
              <a:t>UE C5 Connaissance et interprétation des patrimoines appliquées aux territoires et à l’objet culturel </a:t>
            </a:r>
            <a:r>
              <a:rPr lang="fr-FR" sz="1600" dirty="0">
                <a:solidFill>
                  <a:schemeClr val="accent1">
                    <a:lumMod val="75000"/>
                  </a:schemeClr>
                </a:solidFill>
              </a:rPr>
              <a:t>(TD) :</a:t>
            </a:r>
            <a:br>
              <a:rPr lang="fr-FR" sz="1600" dirty="0"/>
            </a:br>
            <a:r>
              <a:rPr lang="fr-FR" sz="1600" dirty="0"/>
              <a:t>• Lecture et interprétation des patrimoines paysagers et sites (15h) </a:t>
            </a:r>
            <a:endParaRPr lang="fr-FR" sz="1600" dirty="0">
              <a:highlight>
                <a:srgbClr val="FFFF00"/>
              </a:highlight>
            </a:endParaRPr>
          </a:p>
          <a:p>
            <a:pPr marL="0" indent="0">
              <a:spcBef>
                <a:spcPts val="0"/>
              </a:spcBef>
              <a:buFont typeface="Arial" panose="020B0604020202020204" pitchFamily="34" charset="0"/>
              <a:buNone/>
            </a:pPr>
            <a:r>
              <a:rPr lang="fr-FR" sz="1600" dirty="0"/>
              <a:t>• Lecture et interprétation des patrimoines urbains (15h)</a:t>
            </a:r>
          </a:p>
          <a:p>
            <a:pPr marL="0" indent="0">
              <a:spcBef>
                <a:spcPts val="0"/>
              </a:spcBef>
              <a:buFont typeface="Arial" panose="020B0604020202020204" pitchFamily="34" charset="0"/>
              <a:buNone/>
            </a:pPr>
            <a:r>
              <a:rPr lang="fr-FR" sz="1600" dirty="0"/>
              <a:t>• Lecture d’</a:t>
            </a:r>
            <a:r>
              <a:rPr lang="fr-FR" sz="1600" dirty="0" err="1"/>
              <a:t>oeuvres</a:t>
            </a:r>
            <a:r>
              <a:rPr lang="fr-FR" sz="1600" dirty="0"/>
              <a:t> et objets culturels (27h) </a:t>
            </a:r>
            <a:endParaRPr lang="fr-FR" sz="1600" dirty="0">
              <a:highlight>
                <a:srgbClr val="FFFF00"/>
              </a:highlight>
            </a:endParaRPr>
          </a:p>
        </p:txBody>
      </p:sp>
      <p:sp>
        <p:nvSpPr>
          <p:cNvPr id="17" name="Rectangle 16">
            <a:extLst>
              <a:ext uri="{FF2B5EF4-FFF2-40B4-BE49-F238E27FC236}">
                <a16:creationId xmlns:a16="http://schemas.microsoft.com/office/drawing/2014/main" id="{C4AEEE59-E4DA-468D-9655-588461CEE4C1}"/>
              </a:ext>
            </a:extLst>
          </p:cNvPr>
          <p:cNvSpPr/>
          <p:nvPr/>
        </p:nvSpPr>
        <p:spPr>
          <a:xfrm>
            <a:off x="4914199" y="2791097"/>
            <a:ext cx="801462" cy="369332"/>
          </a:xfrm>
          <a:prstGeom prst="rect">
            <a:avLst/>
          </a:prstGeom>
        </p:spPr>
        <p:txBody>
          <a:bodyPr wrap="square">
            <a:spAutoFit/>
          </a:bodyPr>
          <a:lstStyle/>
          <a:p>
            <a:r>
              <a:rPr lang="fr-FR" b="1" dirty="0">
                <a:solidFill>
                  <a:schemeClr val="accent1">
                    <a:lumMod val="75000"/>
                  </a:schemeClr>
                </a:solidFill>
                <a:latin typeface="Arial" panose="020B0604020202020204" pitchFamily="34" charset="0"/>
                <a:ea typeface="Calibri" panose="020F0502020204030204" pitchFamily="34" charset="0"/>
              </a:rPr>
              <a:t>113h</a:t>
            </a:r>
            <a:endParaRPr lang="fr-FR" dirty="0">
              <a:solidFill>
                <a:schemeClr val="accent1">
                  <a:lumMod val="75000"/>
                </a:schemeClr>
              </a:solidFill>
            </a:endParaRPr>
          </a:p>
        </p:txBody>
      </p:sp>
      <p:sp>
        <p:nvSpPr>
          <p:cNvPr id="18" name="Rectangle 17">
            <a:extLst>
              <a:ext uri="{FF2B5EF4-FFF2-40B4-BE49-F238E27FC236}">
                <a16:creationId xmlns:a16="http://schemas.microsoft.com/office/drawing/2014/main" id="{E465B56A-2077-4D24-B52B-CE161A872031}"/>
              </a:ext>
            </a:extLst>
          </p:cNvPr>
          <p:cNvSpPr/>
          <p:nvPr/>
        </p:nvSpPr>
        <p:spPr>
          <a:xfrm>
            <a:off x="4914200" y="4015713"/>
            <a:ext cx="632789" cy="369332"/>
          </a:xfrm>
          <a:prstGeom prst="rect">
            <a:avLst/>
          </a:prstGeom>
        </p:spPr>
        <p:txBody>
          <a:bodyPr wrap="square">
            <a:spAutoFit/>
          </a:bodyPr>
          <a:lstStyle/>
          <a:p>
            <a:r>
              <a:rPr lang="fr-FR" b="1" dirty="0">
                <a:solidFill>
                  <a:schemeClr val="accent1">
                    <a:lumMod val="75000"/>
                  </a:schemeClr>
                </a:solidFill>
                <a:latin typeface="Arial" panose="020B0604020202020204" pitchFamily="34" charset="0"/>
                <a:ea typeface="Calibri" panose="020F0502020204030204" pitchFamily="34" charset="0"/>
              </a:rPr>
              <a:t>88h</a:t>
            </a:r>
            <a:endParaRPr lang="fr-FR" dirty="0">
              <a:solidFill>
                <a:schemeClr val="accent1">
                  <a:lumMod val="75000"/>
                </a:schemeClr>
              </a:solidFill>
            </a:endParaRPr>
          </a:p>
        </p:txBody>
      </p:sp>
      <p:sp>
        <p:nvSpPr>
          <p:cNvPr id="19" name="Rectangle 18">
            <a:extLst>
              <a:ext uri="{FF2B5EF4-FFF2-40B4-BE49-F238E27FC236}">
                <a16:creationId xmlns:a16="http://schemas.microsoft.com/office/drawing/2014/main" id="{1FAD0322-9370-4CF1-B2FE-B87A366BB348}"/>
              </a:ext>
            </a:extLst>
          </p:cNvPr>
          <p:cNvSpPr/>
          <p:nvPr/>
        </p:nvSpPr>
        <p:spPr>
          <a:xfrm>
            <a:off x="4914200" y="5476728"/>
            <a:ext cx="632789" cy="369332"/>
          </a:xfrm>
          <a:prstGeom prst="rect">
            <a:avLst/>
          </a:prstGeom>
        </p:spPr>
        <p:txBody>
          <a:bodyPr wrap="square">
            <a:spAutoFit/>
          </a:bodyPr>
          <a:lstStyle/>
          <a:p>
            <a:r>
              <a:rPr lang="fr-FR" b="1" dirty="0">
                <a:solidFill>
                  <a:schemeClr val="accent1">
                    <a:lumMod val="75000"/>
                  </a:schemeClr>
                </a:solidFill>
                <a:latin typeface="Arial" panose="020B0604020202020204" pitchFamily="34" charset="0"/>
                <a:ea typeface="Calibri" panose="020F0502020204030204" pitchFamily="34" charset="0"/>
              </a:rPr>
              <a:t>57h</a:t>
            </a:r>
            <a:endParaRPr lang="fr-FR" dirty="0">
              <a:solidFill>
                <a:schemeClr val="accent1">
                  <a:lumMod val="75000"/>
                </a:schemeClr>
              </a:solidFill>
            </a:endParaRPr>
          </a:p>
        </p:txBody>
      </p:sp>
      <p:sp>
        <p:nvSpPr>
          <p:cNvPr id="20" name="Rectangle 19">
            <a:extLst>
              <a:ext uri="{FF2B5EF4-FFF2-40B4-BE49-F238E27FC236}">
                <a16:creationId xmlns:a16="http://schemas.microsoft.com/office/drawing/2014/main" id="{4488E41F-D8B0-4A77-9BAE-9BDA15801EEB}"/>
              </a:ext>
            </a:extLst>
          </p:cNvPr>
          <p:cNvSpPr/>
          <p:nvPr/>
        </p:nvSpPr>
        <p:spPr>
          <a:xfrm>
            <a:off x="6018255" y="1239646"/>
            <a:ext cx="5939300" cy="4770537"/>
          </a:xfrm>
          <a:prstGeom prst="rect">
            <a:avLst/>
          </a:prstGeom>
        </p:spPr>
        <p:txBody>
          <a:bodyPr wrap="square">
            <a:spAutoFit/>
          </a:bodyPr>
          <a:lstStyle/>
          <a:p>
            <a:r>
              <a:rPr lang="fr-FR" sz="1600" b="1" dirty="0">
                <a:solidFill>
                  <a:schemeClr val="accent1">
                    <a:lumMod val="75000"/>
                  </a:schemeClr>
                </a:solidFill>
                <a:effectLst/>
                <a:latin typeface="+mj-lt"/>
              </a:rPr>
              <a:t>UE A6 Langue et langages </a:t>
            </a:r>
            <a:r>
              <a:rPr lang="fr-FR" sz="1600" dirty="0">
                <a:solidFill>
                  <a:schemeClr val="accent1">
                    <a:lumMod val="75000"/>
                  </a:schemeClr>
                </a:solidFill>
                <a:effectLst/>
                <a:latin typeface="+mj-lt"/>
              </a:rPr>
              <a:t>:</a:t>
            </a:r>
            <a:endParaRPr lang="fr-FR" sz="1600" dirty="0">
              <a:solidFill>
                <a:schemeClr val="accent1">
                  <a:lumMod val="75000"/>
                </a:schemeClr>
              </a:solidFill>
              <a:effectLst/>
              <a:highlight>
                <a:srgbClr val="FFFF00"/>
              </a:highlight>
              <a:latin typeface="+mj-lt"/>
            </a:endParaRPr>
          </a:p>
          <a:p>
            <a:pPr>
              <a:lnSpc>
                <a:spcPct val="90000"/>
              </a:lnSpc>
            </a:pPr>
            <a:r>
              <a:rPr lang="fr-FR" sz="1600" dirty="0"/>
              <a:t>• Anglais de spécialité professionnelle </a:t>
            </a:r>
            <a:r>
              <a:rPr lang="fr-FR" sz="1600" dirty="0">
                <a:solidFill>
                  <a:schemeClr val="accent1">
                    <a:lumMod val="75000"/>
                  </a:schemeClr>
                </a:solidFill>
              </a:rPr>
              <a:t>(TD) </a:t>
            </a:r>
            <a:r>
              <a:rPr lang="fr-FR" sz="1600" dirty="0"/>
              <a:t>(50h)</a:t>
            </a:r>
          </a:p>
          <a:p>
            <a:pPr>
              <a:lnSpc>
                <a:spcPct val="90000"/>
              </a:lnSpc>
            </a:pPr>
            <a:r>
              <a:rPr lang="fr-FR" sz="1600" dirty="0"/>
              <a:t>+ Validation d’une langue déjà maîtrisée (certification centre de langue)</a:t>
            </a:r>
          </a:p>
          <a:p>
            <a:br>
              <a:rPr lang="fr-FR" sz="1600" dirty="0">
                <a:solidFill>
                  <a:schemeClr val="accent1">
                    <a:lumMod val="75000"/>
                  </a:schemeClr>
                </a:solidFill>
                <a:latin typeface="+mj-lt"/>
              </a:rPr>
            </a:br>
            <a:r>
              <a:rPr lang="fr-FR" sz="1600" b="1" dirty="0">
                <a:solidFill>
                  <a:schemeClr val="accent1">
                    <a:lumMod val="75000"/>
                  </a:schemeClr>
                </a:solidFill>
                <a:effectLst/>
                <a:latin typeface="+mj-lt"/>
              </a:rPr>
              <a:t>UE B6 </a:t>
            </a:r>
            <a:r>
              <a:rPr lang="fr-FR" sz="1600" b="1" dirty="0">
                <a:solidFill>
                  <a:schemeClr val="accent1">
                    <a:lumMod val="75000"/>
                  </a:schemeClr>
                </a:solidFill>
                <a:latin typeface="+mj-lt"/>
              </a:rPr>
              <a:t>Connaissance des publics et des partenaires culturels et touristiques</a:t>
            </a:r>
            <a:r>
              <a:rPr lang="fr-FR" sz="1600" b="1" dirty="0">
                <a:solidFill>
                  <a:schemeClr val="accent1">
                    <a:lumMod val="75000"/>
                  </a:schemeClr>
                </a:solidFill>
                <a:effectLst/>
                <a:latin typeface="+mj-lt"/>
              </a:rPr>
              <a:t> </a:t>
            </a:r>
            <a:r>
              <a:rPr lang="fr-FR" sz="1600" dirty="0">
                <a:solidFill>
                  <a:schemeClr val="accent1">
                    <a:lumMod val="75000"/>
                  </a:schemeClr>
                </a:solidFill>
              </a:rPr>
              <a:t>(TD) </a:t>
            </a:r>
            <a:r>
              <a:rPr lang="fr-FR" sz="1600" dirty="0">
                <a:effectLst/>
                <a:latin typeface="+mj-lt"/>
              </a:rPr>
              <a:t>:</a:t>
            </a:r>
            <a:br>
              <a:rPr lang="fr-FR" sz="1600" dirty="0">
                <a:latin typeface="+mj-lt"/>
              </a:rPr>
            </a:br>
            <a:r>
              <a:rPr lang="fr-FR" sz="1600" dirty="0"/>
              <a:t>• Milieu du tourisme : environnement économique et juridique du guide conférencier et médiateur culturel (6h)</a:t>
            </a:r>
          </a:p>
          <a:p>
            <a:r>
              <a:rPr lang="fr-FR" sz="1600" dirty="0"/>
              <a:t>• Action culturelle : acteurs et pratiques (12h) </a:t>
            </a:r>
          </a:p>
          <a:p>
            <a:r>
              <a:rPr lang="fr-FR" sz="1600" dirty="0"/>
              <a:t>• Approches culturelles des publics : identifications, besoins spécifiques et particularités (12h)</a:t>
            </a:r>
          </a:p>
          <a:p>
            <a:r>
              <a:rPr lang="fr-FR" sz="1600" dirty="0"/>
              <a:t>• Insertion professionnelle (6h) </a:t>
            </a:r>
            <a:endParaRPr lang="fr-FR" sz="1600" dirty="0">
              <a:highlight>
                <a:srgbClr val="FFFF00"/>
              </a:highlight>
            </a:endParaRPr>
          </a:p>
          <a:p>
            <a:br>
              <a:rPr lang="fr-FR" sz="1600" dirty="0"/>
            </a:br>
            <a:r>
              <a:rPr lang="fr-FR" sz="1600" b="1" dirty="0">
                <a:solidFill>
                  <a:schemeClr val="accent1">
                    <a:lumMod val="75000"/>
                  </a:schemeClr>
                </a:solidFill>
                <a:effectLst/>
                <a:latin typeface="+mj-lt"/>
              </a:rPr>
              <a:t>UE C6 projet tutoré, par projet </a:t>
            </a:r>
            <a:r>
              <a:rPr lang="fr-FR" sz="1600" dirty="0">
                <a:solidFill>
                  <a:schemeClr val="accent1">
                    <a:lumMod val="75000"/>
                  </a:schemeClr>
                </a:solidFill>
                <a:effectLst/>
                <a:latin typeface="+mj-lt"/>
              </a:rPr>
              <a:t>: </a:t>
            </a:r>
          </a:p>
          <a:p>
            <a:r>
              <a:rPr lang="fr-FR" sz="1600" dirty="0"/>
              <a:t>• Soutenance du projet tutoré </a:t>
            </a:r>
            <a:r>
              <a:rPr lang="fr-FR" sz="1600" dirty="0">
                <a:solidFill>
                  <a:schemeClr val="accent1">
                    <a:lumMod val="75000"/>
                  </a:schemeClr>
                </a:solidFill>
              </a:rPr>
              <a:t>(TD) </a:t>
            </a:r>
            <a:r>
              <a:rPr lang="fr-FR" sz="1600" dirty="0"/>
              <a:t>(40h)</a:t>
            </a:r>
          </a:p>
          <a:p>
            <a:br>
              <a:rPr lang="fr-FR" sz="1600" dirty="0">
                <a:latin typeface="+mj-lt"/>
              </a:rPr>
            </a:br>
            <a:r>
              <a:rPr lang="fr-FR" sz="1600" b="1" dirty="0">
                <a:solidFill>
                  <a:schemeClr val="accent1">
                    <a:lumMod val="75000"/>
                  </a:schemeClr>
                </a:solidFill>
                <a:effectLst/>
                <a:latin typeface="+mj-lt"/>
              </a:rPr>
              <a:t>UE D6 Stage </a:t>
            </a:r>
            <a:r>
              <a:rPr lang="fr-FR" sz="1600">
                <a:effectLst/>
                <a:latin typeface="+mj-lt"/>
              </a:rPr>
              <a:t>: </a:t>
            </a:r>
            <a:endParaRPr lang="fr-FR" sz="1600" dirty="0">
              <a:effectLst/>
              <a:highlight>
                <a:srgbClr val="FFFF00"/>
              </a:highlight>
              <a:latin typeface="+mj-lt"/>
            </a:endParaRPr>
          </a:p>
          <a:p>
            <a:r>
              <a:rPr lang="fr-FR" sz="1600" dirty="0"/>
              <a:t>• Soutenance de rapport de stage </a:t>
            </a:r>
            <a:r>
              <a:rPr lang="fr-FR" sz="1600" dirty="0">
                <a:solidFill>
                  <a:schemeClr val="accent1">
                    <a:lumMod val="75000"/>
                  </a:schemeClr>
                </a:solidFill>
              </a:rPr>
              <a:t>(TD) </a:t>
            </a:r>
            <a:r>
              <a:rPr lang="fr-FR" sz="1600" dirty="0"/>
              <a:t>et suivi de stage (16h)</a:t>
            </a:r>
          </a:p>
        </p:txBody>
      </p:sp>
      <p:sp>
        <p:nvSpPr>
          <p:cNvPr id="21" name="Rectangle 20">
            <a:extLst>
              <a:ext uri="{FF2B5EF4-FFF2-40B4-BE49-F238E27FC236}">
                <a16:creationId xmlns:a16="http://schemas.microsoft.com/office/drawing/2014/main" id="{89F14BA3-ACEF-4C0D-B9C9-553E52C4897D}"/>
              </a:ext>
            </a:extLst>
          </p:cNvPr>
          <p:cNvSpPr/>
          <p:nvPr/>
        </p:nvSpPr>
        <p:spPr>
          <a:xfrm>
            <a:off x="11467064" y="4135033"/>
            <a:ext cx="632789" cy="369332"/>
          </a:xfrm>
          <a:prstGeom prst="rect">
            <a:avLst/>
          </a:prstGeom>
        </p:spPr>
        <p:txBody>
          <a:bodyPr wrap="square">
            <a:spAutoFit/>
          </a:bodyPr>
          <a:lstStyle/>
          <a:p>
            <a:r>
              <a:rPr lang="fr-FR" b="1" dirty="0">
                <a:solidFill>
                  <a:schemeClr val="accent1">
                    <a:lumMod val="75000"/>
                  </a:schemeClr>
                </a:solidFill>
                <a:latin typeface="Arial" panose="020B0604020202020204" pitchFamily="34" charset="0"/>
                <a:ea typeface="Calibri" panose="020F0502020204030204" pitchFamily="34" charset="0"/>
              </a:rPr>
              <a:t>36h</a:t>
            </a:r>
            <a:endParaRPr lang="fr-FR" dirty="0">
              <a:solidFill>
                <a:schemeClr val="accent1">
                  <a:lumMod val="75000"/>
                </a:schemeClr>
              </a:solidFill>
            </a:endParaRPr>
          </a:p>
        </p:txBody>
      </p:sp>
      <p:sp>
        <p:nvSpPr>
          <p:cNvPr id="22" name="Rectangle 21">
            <a:extLst>
              <a:ext uri="{FF2B5EF4-FFF2-40B4-BE49-F238E27FC236}">
                <a16:creationId xmlns:a16="http://schemas.microsoft.com/office/drawing/2014/main" id="{95B8B9A1-A4D0-4F97-ACDF-0D8ACE56D5F2}"/>
              </a:ext>
            </a:extLst>
          </p:cNvPr>
          <p:cNvSpPr/>
          <p:nvPr/>
        </p:nvSpPr>
        <p:spPr>
          <a:xfrm>
            <a:off x="11467064" y="1698126"/>
            <a:ext cx="632789" cy="369332"/>
          </a:xfrm>
          <a:prstGeom prst="rect">
            <a:avLst/>
          </a:prstGeom>
        </p:spPr>
        <p:txBody>
          <a:bodyPr wrap="square">
            <a:spAutoFit/>
          </a:bodyPr>
          <a:lstStyle/>
          <a:p>
            <a:r>
              <a:rPr lang="fr-FR" b="1" dirty="0">
                <a:solidFill>
                  <a:schemeClr val="accent1">
                    <a:lumMod val="75000"/>
                  </a:schemeClr>
                </a:solidFill>
                <a:latin typeface="Arial" panose="020B0604020202020204" pitchFamily="34" charset="0"/>
                <a:ea typeface="Calibri" panose="020F0502020204030204" pitchFamily="34" charset="0"/>
              </a:rPr>
              <a:t>50h</a:t>
            </a:r>
            <a:endParaRPr lang="fr-FR" dirty="0">
              <a:solidFill>
                <a:schemeClr val="accent1">
                  <a:lumMod val="75000"/>
                </a:schemeClr>
              </a:solidFill>
            </a:endParaRPr>
          </a:p>
        </p:txBody>
      </p:sp>
      <p:sp>
        <p:nvSpPr>
          <p:cNvPr id="23" name="Rectangle 22">
            <a:extLst>
              <a:ext uri="{FF2B5EF4-FFF2-40B4-BE49-F238E27FC236}">
                <a16:creationId xmlns:a16="http://schemas.microsoft.com/office/drawing/2014/main" id="{CEE42C15-A995-4260-AAFE-F937CC8C3F0D}"/>
              </a:ext>
            </a:extLst>
          </p:cNvPr>
          <p:cNvSpPr/>
          <p:nvPr/>
        </p:nvSpPr>
        <p:spPr>
          <a:xfrm>
            <a:off x="11467064" y="4647682"/>
            <a:ext cx="632789" cy="369332"/>
          </a:xfrm>
          <a:prstGeom prst="rect">
            <a:avLst/>
          </a:prstGeom>
        </p:spPr>
        <p:txBody>
          <a:bodyPr wrap="square">
            <a:spAutoFit/>
          </a:bodyPr>
          <a:lstStyle/>
          <a:p>
            <a:r>
              <a:rPr lang="fr-FR" b="1" dirty="0">
                <a:solidFill>
                  <a:schemeClr val="accent1">
                    <a:lumMod val="75000"/>
                  </a:schemeClr>
                </a:solidFill>
                <a:latin typeface="Arial" panose="020B0604020202020204" pitchFamily="34" charset="0"/>
                <a:ea typeface="Calibri" panose="020F0502020204030204" pitchFamily="34" charset="0"/>
              </a:rPr>
              <a:t>40h</a:t>
            </a:r>
            <a:endParaRPr lang="fr-FR" dirty="0">
              <a:solidFill>
                <a:schemeClr val="accent1">
                  <a:lumMod val="75000"/>
                </a:schemeClr>
              </a:solidFill>
            </a:endParaRPr>
          </a:p>
        </p:txBody>
      </p:sp>
      <p:sp>
        <p:nvSpPr>
          <p:cNvPr id="24" name="Rectangle 23">
            <a:extLst>
              <a:ext uri="{FF2B5EF4-FFF2-40B4-BE49-F238E27FC236}">
                <a16:creationId xmlns:a16="http://schemas.microsoft.com/office/drawing/2014/main" id="{591F99A9-3916-47A4-9A9E-6BBECEC65E6A}"/>
              </a:ext>
            </a:extLst>
          </p:cNvPr>
          <p:cNvSpPr/>
          <p:nvPr/>
        </p:nvSpPr>
        <p:spPr>
          <a:xfrm>
            <a:off x="11467064" y="5542703"/>
            <a:ext cx="651372" cy="369332"/>
          </a:xfrm>
          <a:prstGeom prst="rect">
            <a:avLst/>
          </a:prstGeom>
        </p:spPr>
        <p:txBody>
          <a:bodyPr wrap="square">
            <a:spAutoFit/>
          </a:bodyPr>
          <a:lstStyle/>
          <a:p>
            <a:r>
              <a:rPr lang="fr-FR" b="1" dirty="0">
                <a:solidFill>
                  <a:schemeClr val="accent1">
                    <a:lumMod val="75000"/>
                  </a:schemeClr>
                </a:solidFill>
                <a:latin typeface="Arial" panose="020B0604020202020204" pitchFamily="34" charset="0"/>
                <a:ea typeface="Calibri" panose="020F0502020204030204" pitchFamily="34" charset="0"/>
              </a:rPr>
              <a:t>16h</a:t>
            </a:r>
            <a:endParaRPr lang="fr-FR" dirty="0">
              <a:solidFill>
                <a:schemeClr val="accent1">
                  <a:lumMod val="75000"/>
                </a:schemeClr>
              </a:solidFill>
            </a:endParaRPr>
          </a:p>
        </p:txBody>
      </p:sp>
    </p:spTree>
    <p:extLst>
      <p:ext uri="{BB962C8B-B14F-4D97-AF65-F5344CB8AC3E}">
        <p14:creationId xmlns:p14="http://schemas.microsoft.com/office/powerpoint/2010/main" val="2126016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5F3B9D-7897-4A28-939B-930F14E83E75}"/>
              </a:ext>
            </a:extLst>
          </p:cNvPr>
          <p:cNvSpPr>
            <a:spLocks noGrp="1"/>
          </p:cNvSpPr>
          <p:nvPr>
            <p:ph type="title"/>
          </p:nvPr>
        </p:nvSpPr>
        <p:spPr>
          <a:xfrm>
            <a:off x="838200" y="1"/>
            <a:ext cx="10515600" cy="395056"/>
          </a:xfrm>
        </p:spPr>
        <p:txBody>
          <a:bodyPr>
            <a:normAutofit fontScale="90000"/>
          </a:bodyPr>
          <a:lstStyle/>
          <a:p>
            <a:pPr algn="ctr"/>
            <a:r>
              <a:rPr lang="fr-FR" sz="2800" dirty="0"/>
              <a:t>Compétences LPGC </a:t>
            </a:r>
          </a:p>
        </p:txBody>
      </p:sp>
      <p:graphicFrame>
        <p:nvGraphicFramePr>
          <p:cNvPr id="4" name="Espace réservé du contenu 3">
            <a:extLst>
              <a:ext uri="{FF2B5EF4-FFF2-40B4-BE49-F238E27FC236}">
                <a16:creationId xmlns:a16="http://schemas.microsoft.com/office/drawing/2014/main" id="{31CCEA40-7701-496E-985B-D6F6260DAF56}"/>
              </a:ext>
            </a:extLst>
          </p:cNvPr>
          <p:cNvGraphicFramePr>
            <a:graphicFrameLocks noGrp="1"/>
          </p:cNvGraphicFramePr>
          <p:nvPr>
            <p:ph idx="1"/>
            <p:extLst>
              <p:ext uri="{D42A27DB-BD31-4B8C-83A1-F6EECF244321}">
                <p14:modId xmlns:p14="http://schemas.microsoft.com/office/powerpoint/2010/main" val="412233140"/>
              </p:ext>
            </p:extLst>
          </p:nvPr>
        </p:nvGraphicFramePr>
        <p:xfrm>
          <a:off x="73981" y="360679"/>
          <a:ext cx="12118019" cy="6497320"/>
        </p:xfrm>
        <a:graphic>
          <a:graphicData uri="http://schemas.openxmlformats.org/drawingml/2006/table">
            <a:tbl>
              <a:tblPr firstRow="1" bandRow="1">
                <a:tableStyleId>{5C22544A-7EE6-4342-B048-85BDC9FD1C3A}</a:tableStyleId>
              </a:tblPr>
              <a:tblGrid>
                <a:gridCol w="3400181">
                  <a:extLst>
                    <a:ext uri="{9D8B030D-6E8A-4147-A177-3AD203B41FA5}">
                      <a16:colId xmlns:a16="http://schemas.microsoft.com/office/drawing/2014/main" val="638435421"/>
                    </a:ext>
                  </a:extLst>
                </a:gridCol>
                <a:gridCol w="8717838">
                  <a:extLst>
                    <a:ext uri="{9D8B030D-6E8A-4147-A177-3AD203B41FA5}">
                      <a16:colId xmlns:a16="http://schemas.microsoft.com/office/drawing/2014/main" val="690946518"/>
                    </a:ext>
                  </a:extLst>
                </a:gridCol>
              </a:tblGrid>
              <a:tr h="370840">
                <a:tc>
                  <a:txBody>
                    <a:bodyPr/>
                    <a:lstStyle/>
                    <a:p>
                      <a:r>
                        <a:rPr lang="fr-FR" dirty="0"/>
                        <a:t>Intitulé de cours</a:t>
                      </a:r>
                    </a:p>
                  </a:txBody>
                  <a:tcPr/>
                </a:tc>
                <a:tc>
                  <a:txBody>
                    <a:bodyPr/>
                    <a:lstStyle/>
                    <a:p>
                      <a:r>
                        <a:rPr lang="fr-FR" dirty="0"/>
                        <a:t>Compétences </a:t>
                      </a:r>
                    </a:p>
                  </a:txBody>
                  <a:tcPr/>
                </a:tc>
                <a:extLst>
                  <a:ext uri="{0D108BD9-81ED-4DB2-BD59-A6C34878D82A}">
                    <a16:rowId xmlns:a16="http://schemas.microsoft.com/office/drawing/2014/main" val="3644479001"/>
                  </a:ext>
                </a:extLst>
              </a:tr>
              <a:tr h="370840">
                <a:tc>
                  <a:txBody>
                    <a:bodyPr/>
                    <a:lstStyle/>
                    <a:p>
                      <a:r>
                        <a:rPr lang="fr-FR" dirty="0"/>
                        <a:t>Méthodologie et technique de la médiation culturelle</a:t>
                      </a:r>
                    </a:p>
                  </a:txBody>
                  <a:tcPr/>
                </a:tc>
                <a:tc>
                  <a:txBody>
                    <a:bodyPr/>
                    <a:lstStyle/>
                    <a:p>
                      <a:pPr algn="l" fontAlgn="ctr"/>
                      <a:r>
                        <a:rPr lang="fr-FR" sz="1200" b="0" i="0" u="none" strike="noStrike" dirty="0">
                          <a:effectLst/>
                          <a:latin typeface="Calibri" panose="020F0502020204030204" pitchFamily="34" charset="0"/>
                        </a:rPr>
                        <a:t> C1. Savoir rédiger le support de médiation ou la trame de visite guidée en français et en langue étrangère.    </a:t>
                      </a:r>
                      <a:br>
                        <a:rPr lang="fr-FR" sz="1200" b="0" i="0" u="none" strike="noStrike" dirty="0">
                          <a:effectLst/>
                          <a:latin typeface="Calibri" panose="020F0502020204030204" pitchFamily="34" charset="0"/>
                        </a:rPr>
                      </a:br>
                      <a:r>
                        <a:rPr lang="fr-FR" sz="1200" b="0" i="0" u="none" strike="noStrike" dirty="0">
                          <a:effectLst/>
                          <a:latin typeface="Calibri" panose="020F0502020204030204" pitchFamily="34" charset="0"/>
                        </a:rPr>
                        <a:t>C2. Contribuer à l'élaboration de dossier iconographique.                                                                 </a:t>
                      </a:r>
                      <a:br>
                        <a:rPr lang="fr-FR" sz="1200" b="0" i="0" u="none" strike="noStrike" dirty="0">
                          <a:effectLst/>
                          <a:latin typeface="Calibri" panose="020F0502020204030204" pitchFamily="34" charset="0"/>
                        </a:rPr>
                      </a:br>
                      <a:r>
                        <a:rPr lang="fr-FR" sz="1200" b="0" i="0" u="none" strike="noStrike" dirty="0">
                          <a:effectLst/>
                          <a:latin typeface="Calibri" panose="020F0502020204030204" pitchFamily="34" charset="0"/>
                        </a:rPr>
                        <a:t>C3. Savoir constituer des ateliers. concevoir</a:t>
                      </a:r>
                      <a:br>
                        <a:rPr lang="fr-FR" sz="1200" b="0" i="0" u="none" strike="noStrike" dirty="0">
                          <a:effectLst/>
                          <a:latin typeface="Calibri" panose="020F0502020204030204" pitchFamily="34" charset="0"/>
                        </a:rPr>
                      </a:br>
                      <a:r>
                        <a:rPr lang="fr-FR" sz="1200" b="0" i="0" u="none" strike="noStrike" dirty="0">
                          <a:effectLst/>
                          <a:latin typeface="Calibri" panose="020F0502020204030204" pitchFamily="34" charset="0"/>
                        </a:rPr>
                        <a:t>C4.Savoir animer une médiation avec tout public</a:t>
                      </a:r>
                    </a:p>
                  </a:txBody>
                  <a:tcPr marL="0" marR="0" marT="0" marB="0" anchor="ctr"/>
                </a:tc>
                <a:extLst>
                  <a:ext uri="{0D108BD9-81ED-4DB2-BD59-A6C34878D82A}">
                    <a16:rowId xmlns:a16="http://schemas.microsoft.com/office/drawing/2014/main" val="1355890200"/>
                  </a:ext>
                </a:extLst>
              </a:tr>
              <a:tr h="370840">
                <a:tc>
                  <a:txBody>
                    <a:bodyPr/>
                    <a:lstStyle/>
                    <a:p>
                      <a:pPr algn="l" fontAlgn="ctr"/>
                      <a:r>
                        <a:rPr lang="fr-FR" sz="1800" kern="1200" dirty="0">
                          <a:solidFill>
                            <a:schemeClr val="dk1"/>
                          </a:solidFill>
                          <a:latin typeface="+mn-lt"/>
                          <a:ea typeface="+mn-ea"/>
                          <a:cs typeface="+mn-cs"/>
                        </a:rPr>
                        <a:t>Médiation numérique</a:t>
                      </a:r>
                    </a:p>
                  </a:txBody>
                  <a:tcPr marL="0" marR="0" marT="0" marB="0" anchor="ctr"/>
                </a:tc>
                <a:tc>
                  <a:txBody>
                    <a:bodyPr/>
                    <a:lstStyle/>
                    <a:p>
                      <a:pPr algn="l" fontAlgn="ctr"/>
                      <a:r>
                        <a:rPr lang="fr-FR" sz="1200" b="0" i="0" u="none" strike="noStrike" dirty="0">
                          <a:effectLst/>
                          <a:latin typeface="Calibri" panose="020F0502020204030204" pitchFamily="34" charset="0"/>
                        </a:rPr>
                        <a:t>C5. Utiliser les apports des NTIC pour une meilleure compréhension et/ou attractivité des publics</a:t>
                      </a:r>
                      <a:br>
                        <a:rPr lang="fr-FR" sz="1200" b="0" i="0" u="none" strike="noStrike" dirty="0">
                          <a:effectLst/>
                          <a:latin typeface="Calibri" panose="020F0502020204030204" pitchFamily="34" charset="0"/>
                        </a:rPr>
                      </a:br>
                      <a:r>
                        <a:rPr lang="fr-FR" sz="1200" b="0" i="0" u="none" strike="noStrike" dirty="0">
                          <a:effectLst/>
                          <a:latin typeface="Calibri" panose="020F0502020204030204" pitchFamily="34" charset="0"/>
                        </a:rPr>
                        <a:t>C6. Contribuer à construire une ligne et des supports de communication, aussi bien écrits que mis en ligne par Internet ou accessible via les médias mobiles, en sélectionnant des réseaux de distribution et des supports de communication adaptés.</a:t>
                      </a:r>
                      <a:br>
                        <a:rPr lang="fr-FR" sz="1200" b="0" i="0" u="none" strike="noStrike" dirty="0">
                          <a:effectLst/>
                          <a:latin typeface="Calibri" panose="020F0502020204030204" pitchFamily="34" charset="0"/>
                        </a:rPr>
                      </a:br>
                      <a:r>
                        <a:rPr lang="fr-FR" sz="1200" b="0" i="0" u="none" strike="noStrike" dirty="0">
                          <a:effectLst/>
                          <a:latin typeface="Calibri" panose="020F0502020204030204" pitchFamily="34" charset="0"/>
                        </a:rPr>
                        <a:t>C7. Créer et mettre à jour un site Internet et les communautés en ligne.</a:t>
                      </a:r>
                      <a:br>
                        <a:rPr lang="fr-FR" sz="1200" b="0" i="0" u="none" strike="noStrike" dirty="0">
                          <a:effectLst/>
                          <a:latin typeface="Calibri" panose="020F0502020204030204" pitchFamily="34" charset="0"/>
                        </a:rPr>
                      </a:br>
                      <a:r>
                        <a:rPr lang="fr-FR" sz="1200" b="0" i="0" u="none" strike="noStrike" dirty="0">
                          <a:effectLst/>
                          <a:latin typeface="Calibri" panose="020F0502020204030204" pitchFamily="34" charset="0"/>
                        </a:rPr>
                        <a:t>C8. Utiliser les outils numériques de référence et les règles de sécurité informatique pour acquérir, traiter, produire et diffuser de l’information ainsi que pour collaborer en interne et en externe.</a:t>
                      </a:r>
                    </a:p>
                  </a:txBody>
                  <a:tcPr marL="0" marR="0" marT="0" marB="0" anchor="ctr"/>
                </a:tc>
                <a:extLst>
                  <a:ext uri="{0D108BD9-81ED-4DB2-BD59-A6C34878D82A}">
                    <a16:rowId xmlns:a16="http://schemas.microsoft.com/office/drawing/2014/main" val="3441033213"/>
                  </a:ext>
                </a:extLst>
              </a:tr>
              <a:tr h="370840">
                <a:tc>
                  <a:txBody>
                    <a:bodyPr/>
                    <a:lstStyle/>
                    <a:p>
                      <a:r>
                        <a:rPr lang="fr-FR" dirty="0"/>
                        <a:t>Anglais de spécialité professionnelle </a:t>
                      </a:r>
                    </a:p>
                  </a:txBody>
                  <a:tcPr/>
                </a:tc>
                <a:tc>
                  <a:txBody>
                    <a:bodyPr/>
                    <a:lstStyle/>
                    <a:p>
                      <a:pPr algn="l" fontAlgn="ctr"/>
                      <a:r>
                        <a:rPr lang="fr-FR" sz="1200" b="0" i="0" u="none" strike="noStrike" dirty="0">
                          <a:effectLst/>
                          <a:latin typeface="Calibri" panose="020F0502020204030204" pitchFamily="34" charset="0"/>
                        </a:rPr>
                        <a:t>C9. Atteindre un niveau minimum B2 du CECRL de compréhension de documents écrits, de production écrite, de compréhension de l’oral, de production et interactions orales attendu en anglais. Communiquer par oral et par écrit, de façon claire et non-ambiguë en anglais.</a:t>
                      </a:r>
                    </a:p>
                  </a:txBody>
                  <a:tcPr marL="0" marR="0" marT="0" marB="0" anchor="ctr"/>
                </a:tc>
                <a:extLst>
                  <a:ext uri="{0D108BD9-81ED-4DB2-BD59-A6C34878D82A}">
                    <a16:rowId xmlns:a16="http://schemas.microsoft.com/office/drawing/2014/main" val="2717013150"/>
                  </a:ext>
                </a:extLst>
              </a:tr>
              <a:tr h="370840">
                <a:tc>
                  <a:txBody>
                    <a:bodyPr/>
                    <a:lstStyle/>
                    <a:p>
                      <a:r>
                        <a:rPr lang="fr-FR" dirty="0"/>
                        <a:t>Lecture et interprétation des patrimoines urbains</a:t>
                      </a:r>
                    </a:p>
                  </a:txBody>
                  <a:tcPr/>
                </a:tc>
                <a:tc>
                  <a:txBody>
                    <a:bodyPr/>
                    <a:lstStyle/>
                    <a:p>
                      <a:pPr algn="l" fontAlgn="ctr"/>
                      <a:r>
                        <a:rPr lang="fr-FR" sz="1200" b="0" i="0" u="none" strike="noStrike" dirty="0">
                          <a:effectLst/>
                          <a:latin typeface="Calibri" panose="020F0502020204030204" pitchFamily="34" charset="0"/>
                        </a:rPr>
                        <a:t>C10. Maitriser le vocabulaire architectural.                           </a:t>
                      </a:r>
                    </a:p>
                    <a:p>
                      <a:pPr algn="l" fontAlgn="ctr"/>
                      <a:r>
                        <a:rPr lang="fr-FR" sz="1200" b="0" i="0" u="none" strike="noStrike" dirty="0">
                          <a:effectLst/>
                          <a:latin typeface="Calibri" panose="020F0502020204030204" pitchFamily="34" charset="0"/>
                        </a:rPr>
                        <a:t> C11. Comprendre et présenter un environnement urbain et ses évolutions. </a:t>
                      </a:r>
                    </a:p>
                  </a:txBody>
                  <a:tcPr marL="0" marR="0" marT="0" marB="0" anchor="ctr"/>
                </a:tc>
                <a:extLst>
                  <a:ext uri="{0D108BD9-81ED-4DB2-BD59-A6C34878D82A}">
                    <a16:rowId xmlns:a16="http://schemas.microsoft.com/office/drawing/2014/main" val="4093813743"/>
                  </a:ext>
                </a:extLst>
              </a:tr>
              <a:tr h="370840">
                <a:tc>
                  <a:txBody>
                    <a:bodyPr/>
                    <a:lstStyle/>
                    <a:p>
                      <a:r>
                        <a:rPr lang="fr-FR" dirty="0"/>
                        <a:t>Lecture et interprétation des patrimoines paysagers et  sites</a:t>
                      </a:r>
                    </a:p>
                  </a:txBody>
                  <a:tcPr/>
                </a:tc>
                <a:tc>
                  <a:txBody>
                    <a:bodyPr/>
                    <a:lstStyle/>
                    <a:p>
                      <a:pPr algn="l" fontAlgn="ctr"/>
                      <a:r>
                        <a:rPr lang="fr-FR" sz="1200" b="0" i="0" u="none" strike="noStrike" dirty="0">
                          <a:effectLst/>
                          <a:latin typeface="Calibri" panose="020F0502020204030204" pitchFamily="34" charset="0"/>
                        </a:rPr>
                        <a:t>C12. Identifier les divers types de paysages, le milieu et les acteurs.                                                                                       </a:t>
                      </a:r>
                    </a:p>
                    <a:p>
                      <a:pPr algn="l" fontAlgn="ctr"/>
                      <a:r>
                        <a:rPr lang="fr-FR" sz="1200" b="0" i="0" u="none" strike="noStrike" dirty="0">
                          <a:effectLst/>
                          <a:latin typeface="Calibri" panose="020F0502020204030204" pitchFamily="34" charset="0"/>
                        </a:rPr>
                        <a:t>C13. </a:t>
                      </a:r>
                      <a:r>
                        <a:rPr lang="fr-FR" sz="1200" b="0" i="0" u="none" strike="noStrike" dirty="0" err="1">
                          <a:effectLst/>
                          <a:latin typeface="Calibri" panose="020F0502020204030204" pitchFamily="34" charset="0"/>
                        </a:rPr>
                        <a:t>Etre</a:t>
                      </a:r>
                      <a:r>
                        <a:rPr lang="fr-FR" sz="1200" b="0" i="0" u="none" strike="noStrike" dirty="0">
                          <a:effectLst/>
                          <a:latin typeface="Calibri" panose="020F0502020204030204" pitchFamily="34" charset="0"/>
                        </a:rPr>
                        <a:t> capable de guider hors de l'espace urbain</a:t>
                      </a:r>
                    </a:p>
                  </a:txBody>
                  <a:tcPr marL="0" marR="0" marT="0" marB="0" anchor="ctr"/>
                </a:tc>
                <a:extLst>
                  <a:ext uri="{0D108BD9-81ED-4DB2-BD59-A6C34878D82A}">
                    <a16:rowId xmlns:a16="http://schemas.microsoft.com/office/drawing/2014/main" val="2090785456"/>
                  </a:ext>
                </a:extLst>
              </a:tr>
              <a:tr h="370840">
                <a:tc>
                  <a:txBody>
                    <a:bodyPr/>
                    <a:lstStyle/>
                    <a:p>
                      <a:r>
                        <a:rPr lang="fr-FR" dirty="0"/>
                        <a:t>Histoire de l'art</a:t>
                      </a:r>
                    </a:p>
                  </a:txBody>
                  <a:tcPr/>
                </a:tc>
                <a:tc>
                  <a:txBody>
                    <a:bodyPr/>
                    <a:lstStyle/>
                    <a:p>
                      <a:pPr algn="l" fontAlgn="ctr"/>
                      <a:r>
                        <a:rPr lang="fr-FR" sz="1200" b="0" i="0" u="none" strike="noStrike" dirty="0">
                          <a:effectLst/>
                          <a:latin typeface="Calibri" panose="020F0502020204030204" pitchFamily="34" charset="0"/>
                        </a:rPr>
                        <a:t>C14. Identifier et utiliser, de manière pertinente, les ressources d'histoire de l'art.                                                  </a:t>
                      </a:r>
                      <a:br>
                        <a:rPr lang="fr-FR" sz="1200" b="0" i="0" u="none" strike="noStrike" dirty="0">
                          <a:effectLst/>
                          <a:latin typeface="Calibri" panose="020F0502020204030204" pitchFamily="34" charset="0"/>
                        </a:rPr>
                      </a:br>
                      <a:r>
                        <a:rPr lang="fr-FR" sz="1200" b="0" i="0" u="none" strike="noStrike" dirty="0">
                          <a:effectLst/>
                          <a:latin typeface="Calibri" panose="020F0502020204030204" pitchFamily="34" charset="0"/>
                        </a:rPr>
                        <a:t>C15.  Identifier, sélectionner et analyser avec esprit critique diverses ressources dans son domaine de spécialité pour documenter un sujet et synthétiser ces données en vue de leur exploitation.</a:t>
                      </a:r>
                    </a:p>
                  </a:txBody>
                  <a:tcPr marL="0" marR="0" marT="0" marB="0" anchor="ctr"/>
                </a:tc>
                <a:extLst>
                  <a:ext uri="{0D108BD9-81ED-4DB2-BD59-A6C34878D82A}">
                    <a16:rowId xmlns:a16="http://schemas.microsoft.com/office/drawing/2014/main" val="2786819866"/>
                  </a:ext>
                </a:extLst>
              </a:tr>
              <a:tr h="370840">
                <a:tc>
                  <a:txBody>
                    <a:bodyPr/>
                    <a:lstStyle/>
                    <a:p>
                      <a:r>
                        <a:rPr lang="fr-FR" dirty="0"/>
                        <a:t>Lecture d'œuvres et d'objets</a:t>
                      </a:r>
                    </a:p>
                  </a:txBody>
                  <a:tcPr/>
                </a:tc>
                <a:tc>
                  <a:txBody>
                    <a:bodyPr/>
                    <a:lstStyle/>
                    <a:p>
                      <a:pPr algn="l" fontAlgn="ctr"/>
                      <a:r>
                        <a:rPr lang="fr-FR" sz="1200" b="0" i="0" u="none" strike="noStrike" dirty="0">
                          <a:effectLst/>
                          <a:latin typeface="Calibri" panose="020F0502020204030204" pitchFamily="34" charset="0"/>
                        </a:rPr>
                        <a:t>C16. Réaliser un commentaire sur une œuvre quelque soit sa nature : sculpture, peinture, objet d'art, objet scientifique                                                                               </a:t>
                      </a:r>
                      <a:br>
                        <a:rPr lang="fr-FR" sz="1200" b="0" i="0" u="none" strike="noStrike" dirty="0">
                          <a:effectLst/>
                          <a:latin typeface="Calibri" panose="020F0502020204030204" pitchFamily="34" charset="0"/>
                        </a:rPr>
                      </a:br>
                      <a:r>
                        <a:rPr lang="fr-FR" sz="1200" b="0" i="0" u="none" strike="noStrike" dirty="0">
                          <a:effectLst/>
                          <a:latin typeface="Calibri" panose="020F0502020204030204" pitchFamily="34" charset="0"/>
                        </a:rPr>
                        <a:t> C17. Déployer une méthodologie rigoureuse pour l'analyse d'œuvre artistique.                                                                    </a:t>
                      </a:r>
                    </a:p>
                    <a:p>
                      <a:pPr algn="l" fontAlgn="ctr"/>
                      <a:r>
                        <a:rPr lang="fr-FR" sz="1200" b="0" i="0" u="none" strike="noStrike" dirty="0">
                          <a:effectLst/>
                          <a:latin typeface="Calibri" panose="020F0502020204030204" pitchFamily="34" charset="0"/>
                        </a:rPr>
                        <a:t>C18. Faire des liens entre techniques de guidage et connaissances </a:t>
                      </a:r>
                    </a:p>
                  </a:txBody>
                  <a:tcPr marL="0" marR="0" marT="0" marB="0" anchor="ctr"/>
                </a:tc>
                <a:extLst>
                  <a:ext uri="{0D108BD9-81ED-4DB2-BD59-A6C34878D82A}">
                    <a16:rowId xmlns:a16="http://schemas.microsoft.com/office/drawing/2014/main" val="360807793"/>
                  </a:ext>
                </a:extLst>
              </a:tr>
              <a:tr h="370840">
                <a:tc>
                  <a:txBody>
                    <a:bodyPr/>
                    <a:lstStyle/>
                    <a:p>
                      <a:r>
                        <a:rPr lang="fr-FR" dirty="0"/>
                        <a:t>Histoire des civilisations, sciences et techniques</a:t>
                      </a:r>
                    </a:p>
                  </a:txBody>
                  <a:tcPr/>
                </a:tc>
                <a:tc>
                  <a:txBody>
                    <a:bodyPr/>
                    <a:lstStyle/>
                    <a:p>
                      <a:pPr algn="l" fontAlgn="ctr"/>
                      <a:r>
                        <a:rPr lang="fr-FR" sz="1200" b="0" i="0" u="none" strike="noStrike" dirty="0">
                          <a:effectLst/>
                          <a:latin typeface="Calibri" panose="020F0502020204030204" pitchFamily="34" charset="0"/>
                        </a:rPr>
                        <a:t>C19. Identifier et utiliser, de manière perspicace, les ressources historiques.                                                         </a:t>
                      </a:r>
                    </a:p>
                    <a:p>
                      <a:pPr algn="l" fontAlgn="ctr"/>
                      <a:r>
                        <a:rPr lang="fr-FR" sz="1200" b="0" i="0" u="none" strike="noStrike" dirty="0">
                          <a:effectLst/>
                          <a:latin typeface="Calibri" panose="020F0502020204030204" pitchFamily="34" charset="0"/>
                        </a:rPr>
                        <a:t>C20. Analyser et synthétiser des données en vue de leur exploitation.</a:t>
                      </a:r>
                      <a:br>
                        <a:rPr lang="fr-FR" sz="1200" b="0" i="0" u="none" strike="noStrike" dirty="0">
                          <a:effectLst/>
                          <a:latin typeface="Calibri" panose="020F0502020204030204" pitchFamily="34" charset="0"/>
                        </a:rPr>
                      </a:br>
                      <a:r>
                        <a:rPr lang="fr-FR" sz="1200" b="0" i="0" u="none" strike="noStrike" dirty="0">
                          <a:effectLst/>
                          <a:latin typeface="Calibri" panose="020F0502020204030204" pitchFamily="34" charset="0"/>
                        </a:rPr>
                        <a:t>C21. Développer une argumentation avec esprit critique.</a:t>
                      </a:r>
                    </a:p>
                  </a:txBody>
                  <a:tcPr marL="0" marR="0" marT="0" marB="0" anchor="ctr"/>
                </a:tc>
                <a:extLst>
                  <a:ext uri="{0D108BD9-81ED-4DB2-BD59-A6C34878D82A}">
                    <a16:rowId xmlns:a16="http://schemas.microsoft.com/office/drawing/2014/main" val="2662043399"/>
                  </a:ext>
                </a:extLst>
              </a:tr>
              <a:tr h="370840">
                <a:tc>
                  <a:txBody>
                    <a:bodyPr/>
                    <a:lstStyle/>
                    <a:p>
                      <a:r>
                        <a:rPr lang="fr-FR" dirty="0"/>
                        <a:t>Patrimoines et politiques publiques</a:t>
                      </a:r>
                    </a:p>
                  </a:txBody>
                  <a:tcPr/>
                </a:tc>
                <a:tc>
                  <a:txBody>
                    <a:bodyPr/>
                    <a:lstStyle/>
                    <a:p>
                      <a:pPr algn="l" fontAlgn="ctr"/>
                      <a:r>
                        <a:rPr lang="fr-FR" sz="1200" b="0" i="0" u="none" strike="noStrike" dirty="0">
                          <a:effectLst/>
                          <a:latin typeface="Calibri" panose="020F0502020204030204" pitchFamily="34" charset="0"/>
                        </a:rPr>
                        <a:t>C21. Identifier les divers types de patrimoine.                   </a:t>
                      </a:r>
                    </a:p>
                    <a:p>
                      <a:pPr algn="l" fontAlgn="ctr"/>
                      <a:r>
                        <a:rPr lang="fr-FR" sz="1200" b="0" i="0" u="none" strike="noStrike" dirty="0">
                          <a:effectLst/>
                          <a:latin typeface="Calibri" panose="020F0502020204030204" pitchFamily="34" charset="0"/>
                        </a:rPr>
                        <a:t>C22. Identifier les divers acteurs du patrimoine.              </a:t>
                      </a:r>
                    </a:p>
                    <a:p>
                      <a:pPr algn="l" fontAlgn="ctr"/>
                      <a:r>
                        <a:rPr lang="fr-FR" sz="1200" b="0" i="0" u="none" strike="noStrike" dirty="0">
                          <a:effectLst/>
                          <a:latin typeface="Calibri" panose="020F0502020204030204" pitchFamily="34" charset="0"/>
                        </a:rPr>
                        <a:t>C23. Connaitre l'évolution de la législation patrimoine </a:t>
                      </a:r>
                    </a:p>
                  </a:txBody>
                  <a:tcPr marL="0" marR="0" marT="0" marB="0" anchor="ctr"/>
                </a:tc>
                <a:extLst>
                  <a:ext uri="{0D108BD9-81ED-4DB2-BD59-A6C34878D82A}">
                    <a16:rowId xmlns:a16="http://schemas.microsoft.com/office/drawing/2014/main" val="1436811359"/>
                  </a:ext>
                </a:extLst>
              </a:tr>
            </a:tbl>
          </a:graphicData>
        </a:graphic>
      </p:graphicFrame>
    </p:spTree>
    <p:extLst>
      <p:ext uri="{BB962C8B-B14F-4D97-AF65-F5344CB8AC3E}">
        <p14:creationId xmlns:p14="http://schemas.microsoft.com/office/powerpoint/2010/main" val="2557427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239404B5-D48C-46DA-8BFE-AD17DF24A7A9}"/>
              </a:ext>
            </a:extLst>
          </p:cNvPr>
          <p:cNvGraphicFramePr>
            <a:graphicFrameLocks noGrp="1"/>
          </p:cNvGraphicFramePr>
          <p:nvPr>
            <p:ph idx="1"/>
            <p:extLst>
              <p:ext uri="{D42A27DB-BD31-4B8C-83A1-F6EECF244321}">
                <p14:modId xmlns:p14="http://schemas.microsoft.com/office/powerpoint/2010/main" val="2543315553"/>
              </p:ext>
            </p:extLst>
          </p:nvPr>
        </p:nvGraphicFramePr>
        <p:xfrm>
          <a:off x="123177" y="601216"/>
          <a:ext cx="11945646" cy="5464840"/>
        </p:xfrm>
        <a:graphic>
          <a:graphicData uri="http://schemas.openxmlformats.org/drawingml/2006/table">
            <a:tbl>
              <a:tblPr firstRow="1" bandRow="1">
                <a:tableStyleId>{5C22544A-7EE6-4342-B048-85BDC9FD1C3A}</a:tableStyleId>
              </a:tblPr>
              <a:tblGrid>
                <a:gridCol w="3401258">
                  <a:extLst>
                    <a:ext uri="{9D8B030D-6E8A-4147-A177-3AD203B41FA5}">
                      <a16:colId xmlns:a16="http://schemas.microsoft.com/office/drawing/2014/main" val="1892614058"/>
                    </a:ext>
                  </a:extLst>
                </a:gridCol>
                <a:gridCol w="8544388">
                  <a:extLst>
                    <a:ext uri="{9D8B030D-6E8A-4147-A177-3AD203B41FA5}">
                      <a16:colId xmlns:a16="http://schemas.microsoft.com/office/drawing/2014/main" val="663111428"/>
                    </a:ext>
                  </a:extLst>
                </a:gridCol>
              </a:tblGrid>
              <a:tr h="583580">
                <a:tc>
                  <a:txBody>
                    <a:bodyPr/>
                    <a:lstStyle/>
                    <a:p>
                      <a:r>
                        <a:rPr lang="fr-FR" dirty="0"/>
                        <a:t>Intitulé de cours</a:t>
                      </a:r>
                    </a:p>
                  </a:txBody>
                  <a:tcPr/>
                </a:tc>
                <a:tc>
                  <a:txBody>
                    <a:bodyPr/>
                    <a:lstStyle/>
                    <a:p>
                      <a:r>
                        <a:rPr lang="fr-FR" dirty="0"/>
                        <a:t>Compétences </a:t>
                      </a:r>
                    </a:p>
                  </a:txBody>
                  <a:tcPr/>
                </a:tc>
                <a:extLst>
                  <a:ext uri="{0D108BD9-81ED-4DB2-BD59-A6C34878D82A}">
                    <a16:rowId xmlns:a16="http://schemas.microsoft.com/office/drawing/2014/main" val="3414772787"/>
                  </a:ext>
                </a:extLst>
              </a:tr>
              <a:tr h="583580">
                <a:tc>
                  <a:txBody>
                    <a:bodyPr/>
                    <a:lstStyle/>
                    <a:p>
                      <a:r>
                        <a:rPr lang="fr-FR" dirty="0"/>
                        <a:t>Approches culturelles des publics: identifications, besoins spécifiques et particularités </a:t>
                      </a:r>
                    </a:p>
                  </a:txBody>
                  <a:tcPr/>
                </a:tc>
                <a:tc>
                  <a:txBody>
                    <a:bodyPr/>
                    <a:lstStyle/>
                    <a:p>
                      <a:pPr algn="l" fontAlgn="ctr"/>
                      <a:r>
                        <a:rPr lang="fr-FR" sz="1200" b="0" i="0" u="none" strike="noStrike" dirty="0">
                          <a:effectLst/>
                          <a:latin typeface="Calibri" panose="020F0502020204030204" pitchFamily="34" charset="0"/>
                        </a:rPr>
                        <a:t>C24. Prendre en compte les niveaux des groupes et en s’adaptant aux objectifs  pédagogiques             </a:t>
                      </a:r>
                      <a:br>
                        <a:rPr lang="fr-FR" sz="1200" b="0" i="0" u="none" strike="noStrike" dirty="0">
                          <a:effectLst/>
                          <a:latin typeface="Calibri" panose="020F0502020204030204" pitchFamily="34" charset="0"/>
                        </a:rPr>
                      </a:br>
                      <a:r>
                        <a:rPr lang="fr-FR" sz="1200" b="0" i="0" u="none" strike="noStrike" dirty="0">
                          <a:effectLst/>
                          <a:latin typeface="Calibri" panose="020F0502020204030204" pitchFamily="34" charset="0"/>
                        </a:rPr>
                        <a:t>C25. Maîtriser les acquis des groupes (pour les groupes scolaires par exemple : connaître les programmes de l’éducation nationale afin de proposer des contenus adaptés au niveau des élèves). </a:t>
                      </a:r>
                      <a:br>
                        <a:rPr lang="fr-FR" sz="1200" b="0" i="0" u="none" strike="noStrike" dirty="0">
                          <a:effectLst/>
                          <a:latin typeface="Calibri" panose="020F0502020204030204" pitchFamily="34" charset="0"/>
                        </a:rPr>
                      </a:br>
                      <a:r>
                        <a:rPr lang="fr-FR" sz="1200" b="0" i="0" u="none" strike="noStrike" dirty="0">
                          <a:effectLst/>
                          <a:latin typeface="Calibri" panose="020F0502020204030204" pitchFamily="34" charset="0"/>
                        </a:rPr>
                        <a:t>Pour un groupe d’origine étrangère : savoir accueillir le groupe de la meilleure façon.                                       </a:t>
                      </a:r>
                    </a:p>
                    <a:p>
                      <a:pPr algn="l" fontAlgn="ctr"/>
                      <a:r>
                        <a:rPr lang="fr-FR" sz="1200" b="0" i="0" u="none" strike="noStrike" dirty="0">
                          <a:effectLst/>
                          <a:latin typeface="Calibri" panose="020F0502020204030204" pitchFamily="34" charset="0"/>
                        </a:rPr>
                        <a:t>C25. Maîtriser les besoins des groupes : notamment pour les groupes en situation de handicap. </a:t>
                      </a:r>
                    </a:p>
                  </a:txBody>
                  <a:tcPr marL="0" marR="0" marT="0" marB="0" anchor="ctr"/>
                </a:tc>
                <a:extLst>
                  <a:ext uri="{0D108BD9-81ED-4DB2-BD59-A6C34878D82A}">
                    <a16:rowId xmlns:a16="http://schemas.microsoft.com/office/drawing/2014/main" val="3005234076"/>
                  </a:ext>
                </a:extLst>
              </a:tr>
              <a:tr h="583580">
                <a:tc>
                  <a:txBody>
                    <a:bodyPr/>
                    <a:lstStyle/>
                    <a:p>
                      <a:r>
                        <a:rPr lang="fr-FR" dirty="0"/>
                        <a:t>Action culturelle: acteurs et pratiques</a:t>
                      </a:r>
                    </a:p>
                  </a:txBody>
                  <a:tcPr/>
                </a:tc>
                <a:tc>
                  <a:txBody>
                    <a:bodyPr/>
                    <a:lstStyle/>
                    <a:p>
                      <a:pPr algn="l" fontAlgn="ctr"/>
                      <a:r>
                        <a:rPr lang="fr-FR" sz="1200" b="0" i="0" u="none" strike="noStrike" dirty="0">
                          <a:effectLst/>
                          <a:latin typeface="Calibri" panose="020F0502020204030204" pitchFamily="34" charset="0"/>
                        </a:rPr>
                        <a:t>C26. Comprendre les particularités de la structure d’accueil.                                                                                       </a:t>
                      </a:r>
                    </a:p>
                    <a:p>
                      <a:pPr algn="l" fontAlgn="ctr"/>
                      <a:r>
                        <a:rPr lang="fr-FR" sz="1200" b="0" i="0" u="none" strike="noStrike" dirty="0">
                          <a:effectLst/>
                          <a:latin typeface="Calibri" panose="020F0502020204030204" pitchFamily="34" charset="0"/>
                        </a:rPr>
                        <a:t>C27. Identifier les acteurs du monde de la culture et leur positionnement. </a:t>
                      </a:r>
                    </a:p>
                  </a:txBody>
                  <a:tcPr marL="0" marR="0" marT="0" marB="0" anchor="ctr"/>
                </a:tc>
                <a:extLst>
                  <a:ext uri="{0D108BD9-81ED-4DB2-BD59-A6C34878D82A}">
                    <a16:rowId xmlns:a16="http://schemas.microsoft.com/office/drawing/2014/main" val="2379054419"/>
                  </a:ext>
                </a:extLst>
              </a:tr>
              <a:tr h="583580">
                <a:tc>
                  <a:txBody>
                    <a:bodyPr/>
                    <a:lstStyle/>
                    <a:p>
                      <a:pPr algn="l" fontAlgn="ctr"/>
                      <a:r>
                        <a:rPr lang="fr-FR" sz="1800" kern="1200" dirty="0">
                          <a:solidFill>
                            <a:schemeClr val="dk1"/>
                          </a:solidFill>
                          <a:latin typeface="+mn-lt"/>
                          <a:ea typeface="+mn-ea"/>
                          <a:cs typeface="+mn-cs"/>
                        </a:rPr>
                        <a:t>Méthodologie et technique de guidage</a:t>
                      </a:r>
                    </a:p>
                  </a:txBody>
                  <a:tcPr marL="0" marR="0" marT="0" marB="0" anchor="ctr"/>
                </a:tc>
                <a:tc>
                  <a:txBody>
                    <a:bodyPr/>
                    <a:lstStyle/>
                    <a:p>
                      <a:pPr algn="l" fontAlgn="ctr"/>
                      <a:r>
                        <a:rPr lang="fr-FR" sz="1200" b="0" i="0" u="none" strike="noStrike" dirty="0">
                          <a:effectLst/>
                          <a:latin typeface="Calibri" panose="020F0502020204030204" pitchFamily="34" charset="0"/>
                        </a:rPr>
                        <a:t>C28. Prendre la finalité d’un site pour en tirer les éléments nécessaires à une visite guidée.                       </a:t>
                      </a:r>
                    </a:p>
                    <a:p>
                      <a:pPr algn="l" fontAlgn="ctr"/>
                      <a:r>
                        <a:rPr lang="fr-FR" sz="1200" b="0" i="0" u="none" strike="noStrike" dirty="0">
                          <a:effectLst/>
                          <a:latin typeface="Calibri" panose="020F0502020204030204" pitchFamily="34" charset="0"/>
                        </a:rPr>
                        <a:t>C29. Interagir avec les publics en s’appuyant sur les techniques de guidage                                                     </a:t>
                      </a:r>
                      <a:br>
                        <a:rPr lang="fr-FR" sz="1200" b="0" i="0" u="none" strike="noStrike" dirty="0">
                          <a:effectLst/>
                          <a:latin typeface="Calibri" panose="020F0502020204030204" pitchFamily="34" charset="0"/>
                        </a:rPr>
                      </a:br>
                      <a:r>
                        <a:rPr lang="fr-FR" sz="1200" b="0" i="0" u="none" strike="noStrike" dirty="0">
                          <a:effectLst/>
                          <a:latin typeface="Calibri" panose="020F0502020204030204" pitchFamily="34" charset="0"/>
                        </a:rPr>
                        <a:t> C30. Orienter les publics, gérer l’itinéraire et s’adapter à l’environnement immédiat </a:t>
                      </a:r>
                      <a:br>
                        <a:rPr lang="fr-FR" sz="1200" b="0" i="0" u="none" strike="noStrike" dirty="0">
                          <a:effectLst/>
                          <a:latin typeface="Calibri" panose="020F0502020204030204" pitchFamily="34" charset="0"/>
                        </a:rPr>
                      </a:br>
                      <a:r>
                        <a:rPr lang="fr-FR" sz="1200" b="0" i="0" u="none" strike="noStrike" dirty="0">
                          <a:effectLst/>
                          <a:latin typeface="Calibri" panose="020F0502020204030204" pitchFamily="34" charset="0"/>
                        </a:rPr>
                        <a:t>C31. Concevoir un scenario de visite structuré</a:t>
                      </a:r>
                    </a:p>
                  </a:txBody>
                  <a:tcPr marL="0" marR="0" marT="0" marB="0" anchor="ctr"/>
                </a:tc>
                <a:extLst>
                  <a:ext uri="{0D108BD9-81ED-4DB2-BD59-A6C34878D82A}">
                    <a16:rowId xmlns:a16="http://schemas.microsoft.com/office/drawing/2014/main" val="93835114"/>
                  </a:ext>
                </a:extLst>
              </a:tr>
              <a:tr h="583580">
                <a:tc>
                  <a:txBody>
                    <a:bodyPr/>
                    <a:lstStyle/>
                    <a:p>
                      <a:r>
                        <a:rPr lang="fr-FR" dirty="0"/>
                        <a:t>Travail de la voix et du corps</a:t>
                      </a:r>
                    </a:p>
                  </a:txBody>
                  <a:tcPr/>
                </a:tc>
                <a:tc>
                  <a:txBody>
                    <a:bodyPr/>
                    <a:lstStyle/>
                    <a:p>
                      <a:pPr algn="l" fontAlgn="ctr"/>
                      <a:r>
                        <a:rPr lang="fr-FR" sz="1200" b="0" i="0" u="none" strike="noStrike" dirty="0">
                          <a:effectLst/>
                          <a:latin typeface="Calibri" panose="020F0502020204030204" pitchFamily="34" charset="0"/>
                        </a:rPr>
                        <a:t>C32. Prendre la parole en public et adapter son discours.                                                                                </a:t>
                      </a:r>
                      <a:br>
                        <a:rPr lang="fr-FR" sz="1200" b="0" i="0" u="none" strike="noStrike" dirty="0">
                          <a:effectLst/>
                          <a:latin typeface="Calibri" panose="020F0502020204030204" pitchFamily="34" charset="0"/>
                        </a:rPr>
                      </a:br>
                      <a:r>
                        <a:rPr lang="fr-FR" sz="1200" b="0" i="0" u="none" strike="noStrike" dirty="0">
                          <a:effectLst/>
                          <a:latin typeface="Calibri" panose="020F0502020204030204" pitchFamily="34" charset="0"/>
                        </a:rPr>
                        <a:t>C33. Savoir positionner sa voix pour être audible lors d'une visite en extérieur comme en intérieur. </a:t>
                      </a:r>
                      <a:br>
                        <a:rPr lang="fr-FR" sz="1200" b="0" i="0" u="none" strike="noStrike" dirty="0">
                          <a:effectLst/>
                          <a:latin typeface="Calibri" panose="020F0502020204030204" pitchFamily="34" charset="0"/>
                        </a:rPr>
                      </a:br>
                      <a:r>
                        <a:rPr lang="fr-FR" sz="1200" b="0" i="0" u="none" strike="noStrike" dirty="0">
                          <a:effectLst/>
                          <a:latin typeface="Calibri" panose="020F0502020204030204" pitchFamily="34" charset="0"/>
                        </a:rPr>
                        <a:t>C34. Savoir positionner son corps face à un groupe pour incarner une présence. </a:t>
                      </a:r>
                    </a:p>
                  </a:txBody>
                  <a:tcPr marL="0" marR="0" marT="0" marB="0" anchor="ctr"/>
                </a:tc>
                <a:extLst>
                  <a:ext uri="{0D108BD9-81ED-4DB2-BD59-A6C34878D82A}">
                    <a16:rowId xmlns:a16="http://schemas.microsoft.com/office/drawing/2014/main" val="4089258758"/>
                  </a:ext>
                </a:extLst>
              </a:tr>
              <a:tr h="583580">
                <a:tc>
                  <a:txBody>
                    <a:bodyPr/>
                    <a:lstStyle/>
                    <a:p>
                      <a:r>
                        <a:rPr lang="fr-FR" dirty="0"/>
                        <a:t>Patrimoine bâti et urbain </a:t>
                      </a:r>
                    </a:p>
                  </a:txBody>
                  <a:tcPr/>
                </a:tc>
                <a:tc>
                  <a:txBody>
                    <a:bodyPr/>
                    <a:lstStyle/>
                    <a:p>
                      <a:pPr algn="l" fontAlgn="ctr"/>
                      <a:r>
                        <a:rPr lang="fr-FR" sz="1200" b="0" i="0" u="none" strike="noStrike" dirty="0">
                          <a:effectLst/>
                          <a:latin typeface="Calibri" panose="020F0502020204030204" pitchFamily="34" charset="0"/>
                        </a:rPr>
                        <a:t>C35.Repérer les formes d’animation culturelle les plus adaptées et les plus performantes en fonction d’un site et d’un budget.                                                                                                                                                                                                                                                   C36. Connaître les ressources utilisées (plans, axonométrie, 3D, restitutions graphiques, maquettes…).</a:t>
                      </a:r>
                      <a:br>
                        <a:rPr lang="fr-FR" sz="1200" b="0" i="0" u="none" strike="noStrike" dirty="0">
                          <a:effectLst/>
                          <a:latin typeface="Calibri" panose="020F0502020204030204" pitchFamily="34" charset="0"/>
                        </a:rPr>
                      </a:br>
                      <a:r>
                        <a:rPr lang="fr-FR" sz="1200" b="0" i="0" u="none" strike="noStrike" dirty="0">
                          <a:effectLst/>
                          <a:latin typeface="Calibri" panose="020F0502020204030204" pitchFamily="34" charset="0"/>
                        </a:rPr>
                        <a:t>C37. Prendre en compte tous les patrimoines (monumental ou ordinaire, site urbain, industriel, culturel ou archéologique, collection d’œuvres d’art, techniques, scientifique, d’ouvrages, de livres d’artistes ou de documents d’archives...).                     </a:t>
                      </a:r>
                    </a:p>
                    <a:p>
                      <a:pPr algn="l" fontAlgn="ctr"/>
                      <a:r>
                        <a:rPr lang="fr-FR" sz="1200" b="0" i="0" u="none" strike="noStrike" dirty="0">
                          <a:effectLst/>
                          <a:latin typeface="Calibri" panose="020F0502020204030204" pitchFamily="34" charset="0"/>
                        </a:rPr>
                        <a:t>C38. Savoir les associer et les valoriser simultanément.</a:t>
                      </a:r>
                      <a:br>
                        <a:rPr lang="fr-FR" sz="1200" b="0" i="0" u="none" strike="noStrike" dirty="0">
                          <a:effectLst/>
                          <a:latin typeface="Calibri" panose="020F0502020204030204" pitchFamily="34" charset="0"/>
                        </a:rPr>
                      </a:br>
                      <a:r>
                        <a:rPr lang="fr-FR" sz="1200" b="0" i="0" u="none" strike="noStrike" dirty="0">
                          <a:effectLst/>
                          <a:latin typeface="Calibri" panose="020F0502020204030204" pitchFamily="34" charset="0"/>
                        </a:rPr>
                        <a:t>C39. Engager des coopérations entre des structures en lien avec le patrimoine de façon à partager des expériences, des outils pédagogiques, des expositions….</a:t>
                      </a:r>
                    </a:p>
                  </a:txBody>
                  <a:tcPr marL="0" marR="0" marT="0" marB="0" anchor="ctr"/>
                </a:tc>
                <a:extLst>
                  <a:ext uri="{0D108BD9-81ED-4DB2-BD59-A6C34878D82A}">
                    <a16:rowId xmlns:a16="http://schemas.microsoft.com/office/drawing/2014/main" val="1039735405"/>
                  </a:ext>
                </a:extLst>
              </a:tr>
              <a:tr h="583580">
                <a:tc>
                  <a:txBody>
                    <a:bodyPr/>
                    <a:lstStyle/>
                    <a:p>
                      <a:r>
                        <a:rPr lang="fr-FR" dirty="0"/>
                        <a:t>Insertion professionnelle</a:t>
                      </a:r>
                    </a:p>
                  </a:txBody>
                  <a:tcPr/>
                </a:tc>
                <a:tc>
                  <a:txBody>
                    <a:bodyPr/>
                    <a:lstStyle/>
                    <a:p>
                      <a:pPr algn="l" fontAlgn="ctr"/>
                      <a:r>
                        <a:rPr lang="fr-FR" sz="1200" b="0" i="0" u="none" strike="noStrike" dirty="0">
                          <a:effectLst/>
                          <a:latin typeface="Calibri" panose="020F0502020204030204" pitchFamily="34" charset="0"/>
                        </a:rPr>
                        <a:t>C40. Identifier et situer les champs professionnels potentiellement en relation avec les acquis de la mention ainsi que les parcours possibles pour y accéder.                                                                                    </a:t>
                      </a:r>
                    </a:p>
                    <a:p>
                      <a:pPr algn="l" fontAlgn="ctr"/>
                      <a:r>
                        <a:rPr lang="fr-FR" sz="1200" b="0" i="0" u="none" strike="noStrike" dirty="0">
                          <a:effectLst/>
                          <a:latin typeface="Calibri" panose="020F0502020204030204" pitchFamily="34" charset="0"/>
                        </a:rPr>
                        <a:t>C41. Caractériser et valoriser son identité, ses compétences et son projet professionnel en fonction d’un contexte.</a:t>
                      </a:r>
                      <a:br>
                        <a:rPr lang="fr-FR" sz="1200" b="0" i="0" u="none" strike="noStrike" dirty="0">
                          <a:effectLst/>
                          <a:latin typeface="Calibri" panose="020F0502020204030204" pitchFamily="34" charset="0"/>
                        </a:rPr>
                      </a:br>
                      <a:r>
                        <a:rPr lang="fr-FR" sz="1200" b="0" i="0" u="none" strike="noStrike" dirty="0">
                          <a:effectLst/>
                          <a:latin typeface="Calibri" panose="020F0502020204030204" pitchFamily="34" charset="0"/>
                        </a:rPr>
                        <a:t>C42. Savoir se comporter d’une manière professionnelle lors d’un entretien d’embauche et lors d’une situation professionnelle.</a:t>
                      </a:r>
                    </a:p>
                  </a:txBody>
                  <a:tcPr marL="0" marR="0" marT="0" marB="0" anchor="ctr"/>
                </a:tc>
                <a:extLst>
                  <a:ext uri="{0D108BD9-81ED-4DB2-BD59-A6C34878D82A}">
                    <a16:rowId xmlns:a16="http://schemas.microsoft.com/office/drawing/2014/main" val="2214756440"/>
                  </a:ext>
                </a:extLst>
              </a:tr>
            </a:tbl>
          </a:graphicData>
        </a:graphic>
      </p:graphicFrame>
      <p:sp>
        <p:nvSpPr>
          <p:cNvPr id="5" name="Titre 1">
            <a:extLst>
              <a:ext uri="{FF2B5EF4-FFF2-40B4-BE49-F238E27FC236}">
                <a16:creationId xmlns:a16="http://schemas.microsoft.com/office/drawing/2014/main" id="{BD757C95-1749-4F4E-A2E0-1F8535A9A728}"/>
              </a:ext>
            </a:extLst>
          </p:cNvPr>
          <p:cNvSpPr txBox="1">
            <a:spLocks/>
          </p:cNvSpPr>
          <p:nvPr/>
        </p:nvSpPr>
        <p:spPr>
          <a:xfrm>
            <a:off x="838200" y="117383"/>
            <a:ext cx="10515600" cy="39505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dirty="0"/>
              <a:t>Compétences LPGC (2) </a:t>
            </a:r>
          </a:p>
        </p:txBody>
      </p:sp>
    </p:spTree>
    <p:extLst>
      <p:ext uri="{BB962C8B-B14F-4D97-AF65-F5344CB8AC3E}">
        <p14:creationId xmlns:p14="http://schemas.microsoft.com/office/powerpoint/2010/main" val="498697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82BC31FD-3C2A-42DA-A5DC-3CD946C12F72}"/>
              </a:ext>
            </a:extLst>
          </p:cNvPr>
          <p:cNvGraphicFramePr>
            <a:graphicFrameLocks noGrp="1"/>
          </p:cNvGraphicFramePr>
          <p:nvPr>
            <p:ph idx="1"/>
            <p:extLst>
              <p:ext uri="{D42A27DB-BD31-4B8C-83A1-F6EECF244321}">
                <p14:modId xmlns:p14="http://schemas.microsoft.com/office/powerpoint/2010/main" val="2913197026"/>
              </p:ext>
            </p:extLst>
          </p:nvPr>
        </p:nvGraphicFramePr>
        <p:xfrm>
          <a:off x="389345" y="715097"/>
          <a:ext cx="11634216" cy="3296920"/>
        </p:xfrm>
        <a:graphic>
          <a:graphicData uri="http://schemas.openxmlformats.org/drawingml/2006/table">
            <a:tbl>
              <a:tblPr firstRow="1" bandRow="1">
                <a:tableStyleId>{5C22544A-7EE6-4342-B048-85BDC9FD1C3A}</a:tableStyleId>
              </a:tblPr>
              <a:tblGrid>
                <a:gridCol w="4161340">
                  <a:extLst>
                    <a:ext uri="{9D8B030D-6E8A-4147-A177-3AD203B41FA5}">
                      <a16:colId xmlns:a16="http://schemas.microsoft.com/office/drawing/2014/main" val="2256363369"/>
                    </a:ext>
                  </a:extLst>
                </a:gridCol>
                <a:gridCol w="7472876">
                  <a:extLst>
                    <a:ext uri="{9D8B030D-6E8A-4147-A177-3AD203B41FA5}">
                      <a16:colId xmlns:a16="http://schemas.microsoft.com/office/drawing/2014/main" val="2531900"/>
                    </a:ext>
                  </a:extLst>
                </a:gridCol>
              </a:tblGrid>
              <a:tr h="370840">
                <a:tc>
                  <a:txBody>
                    <a:bodyPr/>
                    <a:lstStyle/>
                    <a:p>
                      <a:r>
                        <a:rPr lang="fr-FR" dirty="0"/>
                        <a:t>Intitulé de cours</a:t>
                      </a:r>
                    </a:p>
                  </a:txBody>
                  <a:tcPr/>
                </a:tc>
                <a:tc>
                  <a:txBody>
                    <a:bodyPr/>
                    <a:lstStyle/>
                    <a:p>
                      <a:r>
                        <a:rPr lang="fr-FR" dirty="0"/>
                        <a:t>Compétences </a:t>
                      </a:r>
                    </a:p>
                  </a:txBody>
                  <a:tcPr/>
                </a:tc>
                <a:extLst>
                  <a:ext uri="{0D108BD9-81ED-4DB2-BD59-A6C34878D82A}">
                    <a16:rowId xmlns:a16="http://schemas.microsoft.com/office/drawing/2014/main" val="2605214434"/>
                  </a:ext>
                </a:extLst>
              </a:tr>
              <a:tr h="370840">
                <a:tc>
                  <a:txBody>
                    <a:bodyPr/>
                    <a:lstStyle/>
                    <a:p>
                      <a:r>
                        <a:rPr lang="fr-FR" dirty="0"/>
                        <a:t>Milieu du tourisme: environnement économique et juridique du guide-conférencier et médiateur culturel </a:t>
                      </a:r>
                    </a:p>
                  </a:txBody>
                  <a:tcPr/>
                </a:tc>
                <a:tc>
                  <a:txBody>
                    <a:bodyPr/>
                    <a:lstStyle/>
                    <a:p>
                      <a:pPr algn="l" fontAlgn="ctr"/>
                      <a:r>
                        <a:rPr lang="fr-FR" sz="1200" b="0" i="0" u="none" strike="noStrike" dirty="0">
                          <a:effectLst/>
                          <a:latin typeface="Calibri" panose="020F0502020204030204" pitchFamily="34" charset="0"/>
                        </a:rPr>
                        <a:t>C43. Situer son rôle et sa mission au sein d'une organisation pour s’adapter et prendre des initiatives.</a:t>
                      </a:r>
                      <a:br>
                        <a:rPr lang="fr-FR" sz="1200" b="0" i="0" u="none" strike="noStrike" dirty="0">
                          <a:effectLst/>
                          <a:latin typeface="Calibri" panose="020F0502020204030204" pitchFamily="34" charset="0"/>
                        </a:rPr>
                      </a:br>
                      <a:r>
                        <a:rPr lang="fr-FR" sz="1200" b="0" i="0" u="none" strike="noStrike" dirty="0">
                          <a:effectLst/>
                          <a:latin typeface="Calibri" panose="020F0502020204030204" pitchFamily="34" charset="0"/>
                        </a:rPr>
                        <a:t>C44. Respecter les principes d’éthique, de déontologie et de responsabilité environnementale.</a:t>
                      </a:r>
                      <a:br>
                        <a:rPr lang="fr-FR" sz="1200" b="0" i="0" u="none" strike="noStrike" dirty="0">
                          <a:effectLst/>
                          <a:latin typeface="Calibri" panose="020F0502020204030204" pitchFamily="34" charset="0"/>
                        </a:rPr>
                      </a:br>
                      <a:r>
                        <a:rPr lang="fr-FR" sz="1200" b="0" i="0" u="none" strike="noStrike" dirty="0">
                          <a:effectLst/>
                          <a:latin typeface="Calibri" panose="020F0502020204030204" pitchFamily="34" charset="0"/>
                        </a:rPr>
                        <a:t>C45. Travailler en équipe et en réseau ainsi qu’en autonomie et responsabilité au service d’un projet.</a:t>
                      </a:r>
                    </a:p>
                  </a:txBody>
                  <a:tcPr marL="0" marR="0" marT="0" marB="0" anchor="ctr"/>
                </a:tc>
                <a:extLst>
                  <a:ext uri="{0D108BD9-81ED-4DB2-BD59-A6C34878D82A}">
                    <a16:rowId xmlns:a16="http://schemas.microsoft.com/office/drawing/2014/main" val="1672014692"/>
                  </a:ext>
                </a:extLst>
              </a:tr>
              <a:tr h="370840">
                <a:tc>
                  <a:txBody>
                    <a:bodyPr/>
                    <a:lstStyle/>
                    <a:p>
                      <a:r>
                        <a:rPr lang="fr-FR" dirty="0"/>
                        <a:t>Gérer un projet d’animation (conception, financement, évaluation) </a:t>
                      </a:r>
                    </a:p>
                  </a:txBody>
                  <a:tcPr/>
                </a:tc>
                <a:tc>
                  <a:txBody>
                    <a:bodyPr/>
                    <a:lstStyle/>
                    <a:p>
                      <a:pPr algn="l" fontAlgn="ctr"/>
                      <a:r>
                        <a:rPr lang="fr-FR" sz="1200" b="0" i="0" u="none" strike="noStrike" dirty="0">
                          <a:effectLst/>
                          <a:latin typeface="Calibri" panose="020F0502020204030204" pitchFamily="34" charset="0"/>
                        </a:rPr>
                        <a:t>C46. Cibler les attendus des publics.                           </a:t>
                      </a:r>
                    </a:p>
                    <a:p>
                      <a:pPr algn="l" fontAlgn="ctr"/>
                      <a:r>
                        <a:rPr lang="fr-FR" sz="1200" b="0" i="0" u="none" strike="noStrike" dirty="0">
                          <a:effectLst/>
                          <a:latin typeface="Calibri" panose="020F0502020204030204" pitchFamily="34" charset="0"/>
                        </a:rPr>
                        <a:t>C47. </a:t>
                      </a:r>
                      <a:r>
                        <a:rPr lang="fr-FR" sz="1200" b="0" i="0" u="none" strike="noStrike" dirty="0" err="1">
                          <a:effectLst/>
                          <a:latin typeface="Calibri" panose="020F0502020204030204" pitchFamily="34" charset="0"/>
                        </a:rPr>
                        <a:t>Etre</a:t>
                      </a:r>
                      <a:r>
                        <a:rPr lang="fr-FR" sz="1200" b="0" i="0" u="none" strike="noStrike" dirty="0">
                          <a:effectLst/>
                          <a:latin typeface="Calibri" panose="020F0502020204030204" pitchFamily="34" charset="0"/>
                        </a:rPr>
                        <a:t> en lien avec des partenaires.                      </a:t>
                      </a:r>
                    </a:p>
                    <a:p>
                      <a:pPr algn="l" fontAlgn="ctr"/>
                      <a:r>
                        <a:rPr lang="fr-FR" sz="1200" b="0" i="0" u="none" strike="noStrike" dirty="0">
                          <a:effectLst/>
                          <a:latin typeface="Calibri" panose="020F0502020204030204" pitchFamily="34" charset="0"/>
                        </a:rPr>
                        <a:t>C48. Savoir monter un dossier de financements. </a:t>
                      </a:r>
                    </a:p>
                  </a:txBody>
                  <a:tcPr marL="0" marR="0" marT="0" marB="0" anchor="ctr"/>
                </a:tc>
                <a:extLst>
                  <a:ext uri="{0D108BD9-81ED-4DB2-BD59-A6C34878D82A}">
                    <a16:rowId xmlns:a16="http://schemas.microsoft.com/office/drawing/2014/main" val="2267401044"/>
                  </a:ext>
                </a:extLst>
              </a:tr>
              <a:tr h="370840">
                <a:tc>
                  <a:txBody>
                    <a:bodyPr/>
                    <a:lstStyle/>
                    <a:p>
                      <a:r>
                        <a:rPr lang="fr-FR" dirty="0"/>
                        <a:t>Soutenance du projet tutoré</a:t>
                      </a:r>
                    </a:p>
                  </a:txBody>
                  <a:tcPr/>
                </a:tc>
                <a:tc>
                  <a:txBody>
                    <a:bodyPr/>
                    <a:lstStyle/>
                    <a:p>
                      <a:pPr algn="l" fontAlgn="ctr"/>
                      <a:r>
                        <a:rPr lang="fr-FR" sz="1200" b="0" i="0" u="none" strike="noStrike" dirty="0">
                          <a:effectLst/>
                          <a:latin typeface="Calibri" panose="020F0502020204030204" pitchFamily="34" charset="0"/>
                        </a:rPr>
                        <a:t>C49. Réaliser une visite guidée, une médiation culturelle en lien avec la commande spécifique du lieu.                                                                                </a:t>
                      </a:r>
                      <a:br>
                        <a:rPr lang="fr-FR" sz="1200" b="0" i="0" u="none" strike="noStrike" dirty="0">
                          <a:effectLst/>
                          <a:latin typeface="Calibri" panose="020F0502020204030204" pitchFamily="34" charset="0"/>
                        </a:rPr>
                      </a:br>
                      <a:r>
                        <a:rPr lang="fr-FR" sz="1200" b="0" i="0" u="none" strike="noStrike" dirty="0">
                          <a:effectLst/>
                          <a:latin typeface="Calibri" panose="020F0502020204030204" pitchFamily="34" charset="0"/>
                        </a:rPr>
                        <a:t>C50. Déployer des processus d’innovation au sein de structures/projets touristiques.                                       </a:t>
                      </a:r>
                      <a:br>
                        <a:rPr lang="fr-FR" sz="1200" b="0" i="0" u="none" strike="noStrike" dirty="0">
                          <a:effectLst/>
                          <a:latin typeface="Calibri" panose="020F0502020204030204" pitchFamily="34" charset="0"/>
                        </a:rPr>
                      </a:br>
                      <a:r>
                        <a:rPr lang="fr-FR" sz="1200" b="0" i="0" u="none" strike="noStrike" dirty="0">
                          <a:effectLst/>
                          <a:latin typeface="Calibri" panose="020F0502020204030204" pitchFamily="34" charset="0"/>
                        </a:rPr>
                        <a:t>C51. Travailler en équipe et en réseau ainsi qu’en autonomie et responsabilité au service d’un projet. </a:t>
                      </a:r>
                    </a:p>
                  </a:txBody>
                  <a:tcPr marL="0" marR="0" marT="0" marB="0" anchor="ctr"/>
                </a:tc>
                <a:extLst>
                  <a:ext uri="{0D108BD9-81ED-4DB2-BD59-A6C34878D82A}">
                    <a16:rowId xmlns:a16="http://schemas.microsoft.com/office/drawing/2014/main" val="33944930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Soutenance de rapport de stage et suivi de stage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dirty="0">
                          <a:solidFill>
                            <a:schemeClr val="dk1"/>
                          </a:solidFill>
                          <a:effectLst/>
                          <a:latin typeface="Calibri" panose="020F0502020204030204" pitchFamily="34" charset="0"/>
                          <a:ea typeface="+mn-ea"/>
                          <a:cs typeface="+mn-cs"/>
                        </a:rPr>
                        <a:t>C52. Acquérir un savoir-être spécifique au métier de guide-conférencier médiateur culturel en pratiquant des visites guidées et médiations culturelles.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dirty="0">
                          <a:solidFill>
                            <a:schemeClr val="dk1"/>
                          </a:solidFill>
                          <a:effectLst/>
                          <a:latin typeface="Calibri" panose="020F0502020204030204" pitchFamily="34" charset="0"/>
                          <a:ea typeface="+mn-ea"/>
                          <a:cs typeface="+mn-cs"/>
                        </a:rPr>
                        <a:t>C53. Analyser une situation professionnelle.                   </a:t>
                      </a:r>
                      <a:br>
                        <a:rPr lang="fr-FR" sz="1200" b="0" i="0" u="none" strike="noStrike" kern="1200" dirty="0">
                          <a:solidFill>
                            <a:schemeClr val="dk1"/>
                          </a:solidFill>
                          <a:effectLst/>
                          <a:latin typeface="Calibri" panose="020F0502020204030204" pitchFamily="34" charset="0"/>
                          <a:ea typeface="+mn-ea"/>
                          <a:cs typeface="+mn-cs"/>
                        </a:rPr>
                      </a:br>
                      <a:r>
                        <a:rPr lang="fr-FR" sz="1200" b="0" i="0" u="none" strike="noStrike" kern="1200" dirty="0">
                          <a:solidFill>
                            <a:schemeClr val="dk1"/>
                          </a:solidFill>
                          <a:effectLst/>
                          <a:latin typeface="Calibri" panose="020F0502020204030204" pitchFamily="34" charset="0"/>
                          <a:ea typeface="+mn-ea"/>
                          <a:cs typeface="+mn-cs"/>
                        </a:rPr>
                        <a:t>C54. Analyser ses actions en situation professionnelle, s'autoévaluer pour améliorer sa pratique. </a:t>
                      </a:r>
                    </a:p>
                  </a:txBody>
                  <a:tcPr/>
                </a:tc>
                <a:extLst>
                  <a:ext uri="{0D108BD9-81ED-4DB2-BD59-A6C34878D82A}">
                    <a16:rowId xmlns:a16="http://schemas.microsoft.com/office/drawing/2014/main" val="995463071"/>
                  </a:ext>
                </a:extLst>
              </a:tr>
            </a:tbl>
          </a:graphicData>
        </a:graphic>
      </p:graphicFrame>
      <p:sp>
        <p:nvSpPr>
          <p:cNvPr id="5" name="Titre 1">
            <a:extLst>
              <a:ext uri="{FF2B5EF4-FFF2-40B4-BE49-F238E27FC236}">
                <a16:creationId xmlns:a16="http://schemas.microsoft.com/office/drawing/2014/main" id="{675AFF65-E897-47DB-8575-85084AF75C23}"/>
              </a:ext>
            </a:extLst>
          </p:cNvPr>
          <p:cNvSpPr txBox="1">
            <a:spLocks/>
          </p:cNvSpPr>
          <p:nvPr/>
        </p:nvSpPr>
        <p:spPr>
          <a:xfrm>
            <a:off x="838200" y="204287"/>
            <a:ext cx="10515600" cy="39505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dirty="0"/>
              <a:t>Compétences LPGC (3) </a:t>
            </a:r>
          </a:p>
        </p:txBody>
      </p:sp>
    </p:spTree>
    <p:extLst>
      <p:ext uri="{BB962C8B-B14F-4D97-AF65-F5344CB8AC3E}">
        <p14:creationId xmlns:p14="http://schemas.microsoft.com/office/powerpoint/2010/main" val="3511274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55D61B-C141-49D5-8F87-0CA5A48152EF}"/>
              </a:ext>
            </a:extLst>
          </p:cNvPr>
          <p:cNvSpPr>
            <a:spLocks noGrp="1"/>
          </p:cNvSpPr>
          <p:nvPr>
            <p:ph type="title"/>
          </p:nvPr>
        </p:nvSpPr>
        <p:spPr>
          <a:xfrm>
            <a:off x="734190" y="124271"/>
            <a:ext cx="10515600" cy="859992"/>
          </a:xfrm>
        </p:spPr>
        <p:txBody>
          <a:bodyPr>
            <a:normAutofit fontScale="90000"/>
          </a:bodyPr>
          <a:lstStyle/>
          <a:p>
            <a:pPr algn="ctr"/>
            <a:r>
              <a:rPr lang="fr-FR" dirty="0"/>
              <a:t>Projets tutorés : lien entre commanditaires et étudiants en cours de formation </a:t>
            </a:r>
          </a:p>
        </p:txBody>
      </p:sp>
      <p:pic>
        <p:nvPicPr>
          <p:cNvPr id="5" name="Espace réservé du contenu 4">
            <a:extLst>
              <a:ext uri="{FF2B5EF4-FFF2-40B4-BE49-F238E27FC236}">
                <a16:creationId xmlns:a16="http://schemas.microsoft.com/office/drawing/2014/main" id="{C3C31514-C6D1-4942-90F3-7A23AE3779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86552" y="1147099"/>
            <a:ext cx="3086100" cy="2057400"/>
          </a:xfrm>
        </p:spPr>
      </p:pic>
      <p:pic>
        <p:nvPicPr>
          <p:cNvPr id="7" name="Image 6">
            <a:extLst>
              <a:ext uri="{FF2B5EF4-FFF2-40B4-BE49-F238E27FC236}">
                <a16:creationId xmlns:a16="http://schemas.microsoft.com/office/drawing/2014/main" id="{00B6BD70-DA8B-4B79-BC51-6907B8FBC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2491" y="1514804"/>
            <a:ext cx="3302752" cy="1346507"/>
          </a:xfrm>
          <a:prstGeom prst="rect">
            <a:avLst/>
          </a:prstGeom>
        </p:spPr>
      </p:pic>
      <p:sp>
        <p:nvSpPr>
          <p:cNvPr id="9" name="Rectangle 8">
            <a:extLst>
              <a:ext uri="{FF2B5EF4-FFF2-40B4-BE49-F238E27FC236}">
                <a16:creationId xmlns:a16="http://schemas.microsoft.com/office/drawing/2014/main" id="{95D2DDB2-5582-4558-A016-7A69900CAF3E}"/>
              </a:ext>
            </a:extLst>
          </p:cNvPr>
          <p:cNvSpPr/>
          <p:nvPr/>
        </p:nvSpPr>
        <p:spPr>
          <a:xfrm>
            <a:off x="140614" y="2090111"/>
            <a:ext cx="5221499" cy="677980"/>
          </a:xfrm>
          <a:prstGeom prst="rect">
            <a:avLst/>
          </a:prstGeom>
        </p:spPr>
        <p:txBody>
          <a:bodyPr wrap="square">
            <a:spAutoFit/>
          </a:bodyPr>
          <a:lstStyle/>
          <a:p>
            <a:pPr marL="0" lvl="2">
              <a:lnSpc>
                <a:spcPct val="107000"/>
              </a:lnSpc>
              <a:spcAft>
                <a:spcPts val="800"/>
              </a:spcAft>
              <a:tabLst>
                <a:tab pos="1371600" algn="l"/>
              </a:tabLst>
            </a:pPr>
            <a:r>
              <a:rPr lang="fr-FR" dirty="0"/>
              <a:t>Développement d’une trame de visite à destination des guides du </a:t>
            </a:r>
            <a:r>
              <a:rPr lang="fr-FR" dirty="0" err="1"/>
              <a:t>Géoparc</a:t>
            </a:r>
            <a:endParaRPr lang="fr-FR" dirty="0"/>
          </a:p>
        </p:txBody>
      </p:sp>
      <p:pic>
        <p:nvPicPr>
          <p:cNvPr id="2050" name="Picture 2" descr="Le Rize - Home | Facebook">
            <a:extLst>
              <a:ext uri="{FF2B5EF4-FFF2-40B4-BE49-F238E27FC236}">
                <a16:creationId xmlns:a16="http://schemas.microsoft.com/office/drawing/2014/main" id="{E4D59D02-594A-4939-A90A-B15BC977BA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5682" y="3499114"/>
            <a:ext cx="1695960" cy="169596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1A30D8A-3E16-4337-9623-414030F5971B}"/>
              </a:ext>
            </a:extLst>
          </p:cNvPr>
          <p:cNvSpPr/>
          <p:nvPr/>
        </p:nvSpPr>
        <p:spPr>
          <a:xfrm>
            <a:off x="-883384" y="4089910"/>
            <a:ext cx="6911321" cy="375552"/>
          </a:xfrm>
          <a:prstGeom prst="rect">
            <a:avLst/>
          </a:prstGeom>
        </p:spPr>
        <p:txBody>
          <a:bodyPr wrap="square">
            <a:spAutoFit/>
          </a:bodyPr>
          <a:lstStyle/>
          <a:p>
            <a:pPr lvl="2">
              <a:lnSpc>
                <a:spcPct val="107000"/>
              </a:lnSpc>
              <a:spcAft>
                <a:spcPts val="800"/>
              </a:spcAft>
              <a:tabLst>
                <a:tab pos="1371600" algn="l"/>
              </a:tabLst>
            </a:pPr>
            <a:r>
              <a:rPr lang="fr-FR" dirty="0"/>
              <a:t>Développement d’une offre numérique de balades urbaines</a:t>
            </a:r>
          </a:p>
        </p:txBody>
      </p:sp>
      <p:pic>
        <p:nvPicPr>
          <p:cNvPr id="12" name="Image 11">
            <a:extLst>
              <a:ext uri="{FF2B5EF4-FFF2-40B4-BE49-F238E27FC236}">
                <a16:creationId xmlns:a16="http://schemas.microsoft.com/office/drawing/2014/main" id="{081678CD-B4ED-46D7-962C-98409A4442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6847" y="3429000"/>
            <a:ext cx="3139687" cy="1766074"/>
          </a:xfrm>
          <a:prstGeom prst="rect">
            <a:avLst/>
          </a:prstGeom>
        </p:spPr>
      </p:pic>
      <p:sp>
        <p:nvSpPr>
          <p:cNvPr id="13" name="Rectangle 12">
            <a:extLst>
              <a:ext uri="{FF2B5EF4-FFF2-40B4-BE49-F238E27FC236}">
                <a16:creationId xmlns:a16="http://schemas.microsoft.com/office/drawing/2014/main" id="{36522005-87B0-440A-922F-6A50D30E336A}"/>
              </a:ext>
            </a:extLst>
          </p:cNvPr>
          <p:cNvSpPr/>
          <p:nvPr/>
        </p:nvSpPr>
        <p:spPr>
          <a:xfrm>
            <a:off x="-733887" y="5632868"/>
            <a:ext cx="6096000" cy="968278"/>
          </a:xfrm>
          <a:prstGeom prst="rect">
            <a:avLst/>
          </a:prstGeom>
        </p:spPr>
        <p:txBody>
          <a:bodyPr>
            <a:spAutoFit/>
          </a:bodyPr>
          <a:lstStyle/>
          <a:p>
            <a:pPr lvl="2">
              <a:lnSpc>
                <a:spcPct val="107000"/>
              </a:lnSpc>
              <a:spcAft>
                <a:spcPts val="800"/>
              </a:spcAft>
              <a:tabLst>
                <a:tab pos="1371600" algn="l"/>
              </a:tabLst>
            </a:pPr>
            <a:r>
              <a:rPr lang="fr-FR" dirty="0"/>
              <a:t>Conception d’un atelier pour des adultes éloignés de la culture/ champs social pour l’exposition Les pieds dans l’eau </a:t>
            </a:r>
          </a:p>
        </p:txBody>
      </p:sp>
      <p:pic>
        <p:nvPicPr>
          <p:cNvPr id="15" name="Image 14">
            <a:extLst>
              <a:ext uri="{FF2B5EF4-FFF2-40B4-BE49-F238E27FC236}">
                <a16:creationId xmlns:a16="http://schemas.microsoft.com/office/drawing/2014/main" id="{4BE19A84-3654-428D-9672-12E909EA6521}"/>
              </a:ext>
            </a:extLst>
          </p:cNvPr>
          <p:cNvPicPr>
            <a:picLocks noChangeAspect="1"/>
          </p:cNvPicPr>
          <p:nvPr/>
        </p:nvPicPr>
        <p:blipFill rotWithShape="1">
          <a:blip r:embed="rId6">
            <a:extLst>
              <a:ext uri="{28A0092B-C50C-407E-A947-70E740481C1C}">
                <a14:useLocalDpi xmlns:a14="http://schemas.microsoft.com/office/drawing/2010/main" val="0"/>
              </a:ext>
            </a:extLst>
          </a:blip>
          <a:srcRect t="26112" b="27077"/>
          <a:stretch/>
        </p:blipFill>
        <p:spPr>
          <a:xfrm>
            <a:off x="6555682" y="5879975"/>
            <a:ext cx="1895624" cy="717237"/>
          </a:xfrm>
          <a:prstGeom prst="rect">
            <a:avLst/>
          </a:prstGeom>
        </p:spPr>
      </p:pic>
      <p:pic>
        <p:nvPicPr>
          <p:cNvPr id="17" name="Image 16">
            <a:extLst>
              <a:ext uri="{FF2B5EF4-FFF2-40B4-BE49-F238E27FC236}">
                <a16:creationId xmlns:a16="http://schemas.microsoft.com/office/drawing/2014/main" id="{BBE48AB6-8D5D-485D-87C5-92991C3EFC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65941" y="5372609"/>
            <a:ext cx="2503873" cy="1409323"/>
          </a:xfrm>
          <a:prstGeom prst="rect">
            <a:avLst/>
          </a:prstGeom>
        </p:spPr>
      </p:pic>
    </p:spTree>
    <p:extLst>
      <p:ext uri="{BB962C8B-B14F-4D97-AF65-F5344CB8AC3E}">
        <p14:creationId xmlns:p14="http://schemas.microsoft.com/office/powerpoint/2010/main" val="3653856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DA19145D-4FBA-49B0-8FFB-089984560A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32107" y="1690688"/>
            <a:ext cx="3533934" cy="1904768"/>
          </a:xfrm>
        </p:spPr>
      </p:pic>
      <p:pic>
        <p:nvPicPr>
          <p:cNvPr id="7" name="Image 6">
            <a:extLst>
              <a:ext uri="{FF2B5EF4-FFF2-40B4-BE49-F238E27FC236}">
                <a16:creationId xmlns:a16="http://schemas.microsoft.com/office/drawing/2014/main" id="{E7E07895-C3C7-455F-BD6D-917989897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90688"/>
            <a:ext cx="2143125" cy="2143125"/>
          </a:xfrm>
          <a:prstGeom prst="rect">
            <a:avLst/>
          </a:prstGeom>
        </p:spPr>
      </p:pic>
      <p:sp>
        <p:nvSpPr>
          <p:cNvPr id="8" name="Titre 1">
            <a:extLst>
              <a:ext uri="{FF2B5EF4-FFF2-40B4-BE49-F238E27FC236}">
                <a16:creationId xmlns:a16="http://schemas.microsoft.com/office/drawing/2014/main" id="{73240B6C-8C78-468C-B217-C967BFEB3A42}"/>
              </a:ext>
            </a:extLst>
          </p:cNvPr>
          <p:cNvSpPr>
            <a:spLocks noGrp="1"/>
          </p:cNvSpPr>
          <p:nvPr>
            <p:ph type="title"/>
          </p:nvPr>
        </p:nvSpPr>
        <p:spPr>
          <a:xfrm>
            <a:off x="734190" y="124271"/>
            <a:ext cx="10515600" cy="859992"/>
          </a:xfrm>
        </p:spPr>
        <p:txBody>
          <a:bodyPr>
            <a:normAutofit fontScale="90000"/>
          </a:bodyPr>
          <a:lstStyle/>
          <a:p>
            <a:pPr algn="ctr"/>
            <a:r>
              <a:rPr lang="fr-FR" dirty="0"/>
              <a:t>Projets tutorés : lien entre commanditaires et étudiants en cours de formation (2)</a:t>
            </a:r>
          </a:p>
        </p:txBody>
      </p:sp>
      <p:sp>
        <p:nvSpPr>
          <p:cNvPr id="9" name="Rectangle 8">
            <a:extLst>
              <a:ext uri="{FF2B5EF4-FFF2-40B4-BE49-F238E27FC236}">
                <a16:creationId xmlns:a16="http://schemas.microsoft.com/office/drawing/2014/main" id="{DB894F9E-0B22-43D7-96A6-FB464882D5BD}"/>
              </a:ext>
            </a:extLst>
          </p:cNvPr>
          <p:cNvSpPr/>
          <p:nvPr/>
        </p:nvSpPr>
        <p:spPr>
          <a:xfrm>
            <a:off x="82858" y="1910893"/>
            <a:ext cx="6096000" cy="1754326"/>
          </a:xfrm>
          <a:prstGeom prst="rect">
            <a:avLst/>
          </a:prstGeom>
        </p:spPr>
        <p:txBody>
          <a:bodyPr>
            <a:spAutoFit/>
          </a:bodyPr>
          <a:lstStyle/>
          <a:p>
            <a:r>
              <a:rPr lang="fr-FR" dirty="0">
                <a:latin typeface="Calibri" panose="020F0502020204030204" pitchFamily="34" charset="0"/>
                <a:ea typeface="Calibri" panose="020F0502020204030204" pitchFamily="34" charset="0"/>
              </a:rPr>
              <a:t>Travailler sur la construction et la réalisation de séances de médiation hors les murs adaptées pour le public de l’Hôpital Pierre Garraud </a:t>
            </a:r>
          </a:p>
          <a:p>
            <a:endParaRPr lang="fr-FR" dirty="0">
              <a:latin typeface="Calibri" panose="020F0502020204030204" pitchFamily="34" charset="0"/>
              <a:ea typeface="Calibri" panose="020F0502020204030204" pitchFamily="34" charset="0"/>
            </a:endParaRPr>
          </a:p>
          <a:p>
            <a:r>
              <a:rPr lang="fr-FR" dirty="0"/>
              <a:t>Réaliser une affiche par séance de médiation pour annoncer en amont ces activités culturelles</a:t>
            </a:r>
          </a:p>
        </p:txBody>
      </p:sp>
      <p:pic>
        <p:nvPicPr>
          <p:cNvPr id="11" name="Image 10">
            <a:extLst>
              <a:ext uri="{FF2B5EF4-FFF2-40B4-BE49-F238E27FC236}">
                <a16:creationId xmlns:a16="http://schemas.microsoft.com/office/drawing/2014/main" id="{5126D87F-4C85-43CF-9F45-EB6E12F3D5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5309" y="3966469"/>
            <a:ext cx="4267200" cy="2209800"/>
          </a:xfrm>
          <a:prstGeom prst="rect">
            <a:avLst/>
          </a:prstGeom>
        </p:spPr>
      </p:pic>
      <p:pic>
        <p:nvPicPr>
          <p:cNvPr id="13" name="Image 12">
            <a:extLst>
              <a:ext uri="{FF2B5EF4-FFF2-40B4-BE49-F238E27FC236}">
                <a16:creationId xmlns:a16="http://schemas.microsoft.com/office/drawing/2014/main" id="{9E4F7D09-8D17-4631-9860-C5EA046435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5778" y="4347469"/>
            <a:ext cx="2495550" cy="1828800"/>
          </a:xfrm>
          <a:prstGeom prst="rect">
            <a:avLst/>
          </a:prstGeom>
        </p:spPr>
      </p:pic>
      <p:sp>
        <p:nvSpPr>
          <p:cNvPr id="14" name="Rectangle 13">
            <a:extLst>
              <a:ext uri="{FF2B5EF4-FFF2-40B4-BE49-F238E27FC236}">
                <a16:creationId xmlns:a16="http://schemas.microsoft.com/office/drawing/2014/main" id="{388DFECB-D7AE-4D0A-896C-1FC6AEACE29F}"/>
              </a:ext>
            </a:extLst>
          </p:cNvPr>
          <p:cNvSpPr/>
          <p:nvPr/>
        </p:nvSpPr>
        <p:spPr>
          <a:xfrm>
            <a:off x="-783995" y="5088336"/>
            <a:ext cx="5809773" cy="671915"/>
          </a:xfrm>
          <a:prstGeom prst="rect">
            <a:avLst/>
          </a:prstGeom>
        </p:spPr>
        <p:txBody>
          <a:bodyPr wrap="square">
            <a:spAutoFit/>
          </a:bodyPr>
          <a:lstStyle/>
          <a:p>
            <a:pPr lvl="2">
              <a:lnSpc>
                <a:spcPct val="107000"/>
              </a:lnSpc>
              <a:spcAft>
                <a:spcPts val="800"/>
              </a:spcAft>
              <a:tabLst>
                <a:tab pos="1371600" algn="l"/>
              </a:tabLst>
            </a:pPr>
            <a:r>
              <a:rPr lang="fr-FR" dirty="0"/>
              <a:t>Programmer des sorties-visites encadrées par les LPGC auprès des Lycéens </a:t>
            </a:r>
          </a:p>
        </p:txBody>
      </p:sp>
    </p:spTree>
    <p:extLst>
      <p:ext uri="{BB962C8B-B14F-4D97-AF65-F5344CB8AC3E}">
        <p14:creationId xmlns:p14="http://schemas.microsoft.com/office/powerpoint/2010/main" val="120846374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1789</Words>
  <Application>Microsoft Office PowerPoint</Application>
  <PresentationFormat>Grand écran</PresentationFormat>
  <Paragraphs>128</Paragraphs>
  <Slides>10</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Calibri Light</vt:lpstr>
      <vt:lpstr>Thème Office</vt:lpstr>
      <vt:lpstr>Licence Guide-conférencier, médiateur culturel  </vt:lpstr>
      <vt:lpstr>La licence Guide-conférencier médiateur culturel est ouverte :</vt:lpstr>
      <vt:lpstr>Présentation PowerPoint</vt:lpstr>
      <vt:lpstr>Maquette 2022 </vt:lpstr>
      <vt:lpstr>Compétences LPGC </vt:lpstr>
      <vt:lpstr>Présentation PowerPoint</vt:lpstr>
      <vt:lpstr>Présentation PowerPoint</vt:lpstr>
      <vt:lpstr>Projets tutorés : lien entre commanditaires et étudiants en cours de formation </vt:lpstr>
      <vt:lpstr>Projets tutorés : lien entre commanditaires et étudiants en cours de formation (2)</vt:lpstr>
      <vt:lpstr>Stage Guide-conférencier médiateur culturel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Licence Guide-conférencier, médiateur culturel</dc:title>
  <dc:creator>Etienne Faugier</dc:creator>
  <cp:lastModifiedBy>Etienne Faugier</cp:lastModifiedBy>
  <cp:revision>14</cp:revision>
  <dcterms:created xsi:type="dcterms:W3CDTF">2022-03-05T11:55:50Z</dcterms:created>
  <dcterms:modified xsi:type="dcterms:W3CDTF">2023-02-03T08:35:55Z</dcterms:modified>
</cp:coreProperties>
</file>